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C31DA-E12C-4AEF-B82B-02FD947468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8CA23654-666E-4974-8E51-BB5CC1CB64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4F0FC344-3207-4CD1-A5B4-F5D7FA2AB827}"/>
              </a:ext>
            </a:extLst>
          </p:cNvPr>
          <p:cNvSpPr>
            <a:spLocks noGrp="1"/>
          </p:cNvSpPr>
          <p:nvPr>
            <p:ph type="dt" sz="half" idx="10"/>
          </p:nvPr>
        </p:nvSpPr>
        <p:spPr/>
        <p:txBody>
          <a:bodyPr/>
          <a:lstStyle/>
          <a:p>
            <a:fld id="{DC691939-3254-4135-804C-C2DEB7D290EE}" type="datetimeFigureOut">
              <a:rPr lang="en-PH" smtClean="0"/>
              <a:t>18/01/2020</a:t>
            </a:fld>
            <a:endParaRPr lang="en-PH"/>
          </a:p>
        </p:txBody>
      </p:sp>
      <p:sp>
        <p:nvSpPr>
          <p:cNvPr id="5" name="Footer Placeholder 4">
            <a:extLst>
              <a:ext uri="{FF2B5EF4-FFF2-40B4-BE49-F238E27FC236}">
                <a16:creationId xmlns:a16="http://schemas.microsoft.com/office/drawing/2014/main" id="{FDC91D15-FE40-4146-AC92-C38667CD294A}"/>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3EBDCBF2-20F1-4F79-8D03-8EB75D2B50F5}"/>
              </a:ext>
            </a:extLst>
          </p:cNvPr>
          <p:cNvSpPr>
            <a:spLocks noGrp="1"/>
          </p:cNvSpPr>
          <p:nvPr>
            <p:ph type="sldNum" sz="quarter" idx="12"/>
          </p:nvPr>
        </p:nvSpPr>
        <p:spPr/>
        <p:txBody>
          <a:bodyPr/>
          <a:lstStyle/>
          <a:p>
            <a:fld id="{CB1D6554-59F0-4EE1-A0E5-2A6A32CE58A6}" type="slidenum">
              <a:rPr lang="en-PH" smtClean="0"/>
              <a:t>‹#›</a:t>
            </a:fld>
            <a:endParaRPr lang="en-PH"/>
          </a:p>
        </p:txBody>
      </p:sp>
    </p:spTree>
    <p:extLst>
      <p:ext uri="{BB962C8B-B14F-4D97-AF65-F5344CB8AC3E}">
        <p14:creationId xmlns:p14="http://schemas.microsoft.com/office/powerpoint/2010/main" val="2686219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AE015-22D1-4B3B-A9E6-BAEC2B87945C}"/>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21CD28A2-72BF-4614-BD8A-677ACA0C25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AE2864F3-C64F-4261-B3D0-C3AF04B21527}"/>
              </a:ext>
            </a:extLst>
          </p:cNvPr>
          <p:cNvSpPr>
            <a:spLocks noGrp="1"/>
          </p:cNvSpPr>
          <p:nvPr>
            <p:ph type="dt" sz="half" idx="10"/>
          </p:nvPr>
        </p:nvSpPr>
        <p:spPr/>
        <p:txBody>
          <a:bodyPr/>
          <a:lstStyle/>
          <a:p>
            <a:fld id="{DC691939-3254-4135-804C-C2DEB7D290EE}" type="datetimeFigureOut">
              <a:rPr lang="en-PH" smtClean="0"/>
              <a:t>18/01/2020</a:t>
            </a:fld>
            <a:endParaRPr lang="en-PH"/>
          </a:p>
        </p:txBody>
      </p:sp>
      <p:sp>
        <p:nvSpPr>
          <p:cNvPr id="5" name="Footer Placeholder 4">
            <a:extLst>
              <a:ext uri="{FF2B5EF4-FFF2-40B4-BE49-F238E27FC236}">
                <a16:creationId xmlns:a16="http://schemas.microsoft.com/office/drawing/2014/main" id="{787C8543-1938-4598-9609-E62257718D86}"/>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2D975D44-D0F1-482D-89C6-4E7BF2A55947}"/>
              </a:ext>
            </a:extLst>
          </p:cNvPr>
          <p:cNvSpPr>
            <a:spLocks noGrp="1"/>
          </p:cNvSpPr>
          <p:nvPr>
            <p:ph type="sldNum" sz="quarter" idx="12"/>
          </p:nvPr>
        </p:nvSpPr>
        <p:spPr/>
        <p:txBody>
          <a:bodyPr/>
          <a:lstStyle/>
          <a:p>
            <a:fld id="{CB1D6554-59F0-4EE1-A0E5-2A6A32CE58A6}" type="slidenum">
              <a:rPr lang="en-PH" smtClean="0"/>
              <a:t>‹#›</a:t>
            </a:fld>
            <a:endParaRPr lang="en-PH"/>
          </a:p>
        </p:txBody>
      </p:sp>
    </p:spTree>
    <p:extLst>
      <p:ext uri="{BB962C8B-B14F-4D97-AF65-F5344CB8AC3E}">
        <p14:creationId xmlns:p14="http://schemas.microsoft.com/office/powerpoint/2010/main" val="3261549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903E6A-CF7F-445F-94E0-3EA01E64870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A68736F5-F663-43B1-ABD2-BD9D4A1729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99600F82-94E0-4047-8FF8-C59BF4436B41}"/>
              </a:ext>
            </a:extLst>
          </p:cNvPr>
          <p:cNvSpPr>
            <a:spLocks noGrp="1"/>
          </p:cNvSpPr>
          <p:nvPr>
            <p:ph type="dt" sz="half" idx="10"/>
          </p:nvPr>
        </p:nvSpPr>
        <p:spPr/>
        <p:txBody>
          <a:bodyPr/>
          <a:lstStyle/>
          <a:p>
            <a:fld id="{DC691939-3254-4135-804C-C2DEB7D290EE}" type="datetimeFigureOut">
              <a:rPr lang="en-PH" smtClean="0"/>
              <a:t>18/01/2020</a:t>
            </a:fld>
            <a:endParaRPr lang="en-PH"/>
          </a:p>
        </p:txBody>
      </p:sp>
      <p:sp>
        <p:nvSpPr>
          <p:cNvPr id="5" name="Footer Placeholder 4">
            <a:extLst>
              <a:ext uri="{FF2B5EF4-FFF2-40B4-BE49-F238E27FC236}">
                <a16:creationId xmlns:a16="http://schemas.microsoft.com/office/drawing/2014/main" id="{88FB6555-C7B2-4823-A69F-6C1422A00FF0}"/>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FE139DE0-0070-46B2-82FC-AFFFE80F4AE5}"/>
              </a:ext>
            </a:extLst>
          </p:cNvPr>
          <p:cNvSpPr>
            <a:spLocks noGrp="1"/>
          </p:cNvSpPr>
          <p:nvPr>
            <p:ph type="sldNum" sz="quarter" idx="12"/>
          </p:nvPr>
        </p:nvSpPr>
        <p:spPr/>
        <p:txBody>
          <a:bodyPr/>
          <a:lstStyle/>
          <a:p>
            <a:fld id="{CB1D6554-59F0-4EE1-A0E5-2A6A32CE58A6}" type="slidenum">
              <a:rPr lang="en-PH" smtClean="0"/>
              <a:t>‹#›</a:t>
            </a:fld>
            <a:endParaRPr lang="en-PH"/>
          </a:p>
        </p:txBody>
      </p:sp>
    </p:spTree>
    <p:extLst>
      <p:ext uri="{BB962C8B-B14F-4D97-AF65-F5344CB8AC3E}">
        <p14:creationId xmlns:p14="http://schemas.microsoft.com/office/powerpoint/2010/main" val="3052453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3C8D8-08DB-492E-8499-8E5D402C990B}"/>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40632A98-5174-4A9F-BD00-BBCD9DFF4C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FBD8D5C3-03C6-4172-865F-B59FCF08391F}"/>
              </a:ext>
            </a:extLst>
          </p:cNvPr>
          <p:cNvSpPr>
            <a:spLocks noGrp="1"/>
          </p:cNvSpPr>
          <p:nvPr>
            <p:ph type="dt" sz="half" idx="10"/>
          </p:nvPr>
        </p:nvSpPr>
        <p:spPr/>
        <p:txBody>
          <a:bodyPr/>
          <a:lstStyle/>
          <a:p>
            <a:fld id="{DC691939-3254-4135-804C-C2DEB7D290EE}" type="datetimeFigureOut">
              <a:rPr lang="en-PH" smtClean="0"/>
              <a:t>18/01/2020</a:t>
            </a:fld>
            <a:endParaRPr lang="en-PH"/>
          </a:p>
        </p:txBody>
      </p:sp>
      <p:sp>
        <p:nvSpPr>
          <p:cNvPr id="5" name="Footer Placeholder 4">
            <a:extLst>
              <a:ext uri="{FF2B5EF4-FFF2-40B4-BE49-F238E27FC236}">
                <a16:creationId xmlns:a16="http://schemas.microsoft.com/office/drawing/2014/main" id="{FD2FD1E7-7CF2-4DB4-A15A-29B8EC829531}"/>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97B67975-D2E8-4851-B898-4B024E0DDC66}"/>
              </a:ext>
            </a:extLst>
          </p:cNvPr>
          <p:cNvSpPr>
            <a:spLocks noGrp="1"/>
          </p:cNvSpPr>
          <p:nvPr>
            <p:ph type="sldNum" sz="quarter" idx="12"/>
          </p:nvPr>
        </p:nvSpPr>
        <p:spPr/>
        <p:txBody>
          <a:bodyPr/>
          <a:lstStyle/>
          <a:p>
            <a:fld id="{CB1D6554-59F0-4EE1-A0E5-2A6A32CE58A6}" type="slidenum">
              <a:rPr lang="en-PH" smtClean="0"/>
              <a:t>‹#›</a:t>
            </a:fld>
            <a:endParaRPr lang="en-PH"/>
          </a:p>
        </p:txBody>
      </p:sp>
    </p:spTree>
    <p:extLst>
      <p:ext uri="{BB962C8B-B14F-4D97-AF65-F5344CB8AC3E}">
        <p14:creationId xmlns:p14="http://schemas.microsoft.com/office/powerpoint/2010/main" val="2458037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CD6DC-1E61-4B89-B6DE-E0BC5C7C5E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202F03A8-54FC-4B6C-BF1B-7CBE7049A2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443E47-AD12-4CC3-A291-6032C586DA15}"/>
              </a:ext>
            </a:extLst>
          </p:cNvPr>
          <p:cNvSpPr>
            <a:spLocks noGrp="1"/>
          </p:cNvSpPr>
          <p:nvPr>
            <p:ph type="dt" sz="half" idx="10"/>
          </p:nvPr>
        </p:nvSpPr>
        <p:spPr/>
        <p:txBody>
          <a:bodyPr/>
          <a:lstStyle/>
          <a:p>
            <a:fld id="{DC691939-3254-4135-804C-C2DEB7D290EE}" type="datetimeFigureOut">
              <a:rPr lang="en-PH" smtClean="0"/>
              <a:t>18/01/2020</a:t>
            </a:fld>
            <a:endParaRPr lang="en-PH"/>
          </a:p>
        </p:txBody>
      </p:sp>
      <p:sp>
        <p:nvSpPr>
          <p:cNvPr id="5" name="Footer Placeholder 4">
            <a:extLst>
              <a:ext uri="{FF2B5EF4-FFF2-40B4-BE49-F238E27FC236}">
                <a16:creationId xmlns:a16="http://schemas.microsoft.com/office/drawing/2014/main" id="{B88570D2-718A-4EA0-BA45-3971FE096A59}"/>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A20AC8C5-25E0-408C-A91A-970CBE0414F0}"/>
              </a:ext>
            </a:extLst>
          </p:cNvPr>
          <p:cNvSpPr>
            <a:spLocks noGrp="1"/>
          </p:cNvSpPr>
          <p:nvPr>
            <p:ph type="sldNum" sz="quarter" idx="12"/>
          </p:nvPr>
        </p:nvSpPr>
        <p:spPr/>
        <p:txBody>
          <a:bodyPr/>
          <a:lstStyle/>
          <a:p>
            <a:fld id="{CB1D6554-59F0-4EE1-A0E5-2A6A32CE58A6}" type="slidenum">
              <a:rPr lang="en-PH" smtClean="0"/>
              <a:t>‹#›</a:t>
            </a:fld>
            <a:endParaRPr lang="en-PH"/>
          </a:p>
        </p:txBody>
      </p:sp>
    </p:spTree>
    <p:extLst>
      <p:ext uri="{BB962C8B-B14F-4D97-AF65-F5344CB8AC3E}">
        <p14:creationId xmlns:p14="http://schemas.microsoft.com/office/powerpoint/2010/main" val="1186877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A415F-DD23-4776-B8D5-06A505E38D13}"/>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DF264ACB-5151-45B0-8B2C-7D90DB0067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8FA03A60-29B4-4CF8-A20B-1F141D45C3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0D3410D0-849D-4114-86EE-544943D543F9}"/>
              </a:ext>
            </a:extLst>
          </p:cNvPr>
          <p:cNvSpPr>
            <a:spLocks noGrp="1"/>
          </p:cNvSpPr>
          <p:nvPr>
            <p:ph type="dt" sz="half" idx="10"/>
          </p:nvPr>
        </p:nvSpPr>
        <p:spPr/>
        <p:txBody>
          <a:bodyPr/>
          <a:lstStyle/>
          <a:p>
            <a:fld id="{DC691939-3254-4135-804C-C2DEB7D290EE}" type="datetimeFigureOut">
              <a:rPr lang="en-PH" smtClean="0"/>
              <a:t>18/01/2020</a:t>
            </a:fld>
            <a:endParaRPr lang="en-PH"/>
          </a:p>
        </p:txBody>
      </p:sp>
      <p:sp>
        <p:nvSpPr>
          <p:cNvPr id="6" name="Footer Placeholder 5">
            <a:extLst>
              <a:ext uri="{FF2B5EF4-FFF2-40B4-BE49-F238E27FC236}">
                <a16:creationId xmlns:a16="http://schemas.microsoft.com/office/drawing/2014/main" id="{03DBFC2C-9A28-48E8-B1B4-ED72BBDCFC3C}"/>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3A60405C-8F06-4676-BF6B-17C3738E6146}"/>
              </a:ext>
            </a:extLst>
          </p:cNvPr>
          <p:cNvSpPr>
            <a:spLocks noGrp="1"/>
          </p:cNvSpPr>
          <p:nvPr>
            <p:ph type="sldNum" sz="quarter" idx="12"/>
          </p:nvPr>
        </p:nvSpPr>
        <p:spPr/>
        <p:txBody>
          <a:bodyPr/>
          <a:lstStyle/>
          <a:p>
            <a:fld id="{CB1D6554-59F0-4EE1-A0E5-2A6A32CE58A6}" type="slidenum">
              <a:rPr lang="en-PH" smtClean="0"/>
              <a:t>‹#›</a:t>
            </a:fld>
            <a:endParaRPr lang="en-PH"/>
          </a:p>
        </p:txBody>
      </p:sp>
    </p:spTree>
    <p:extLst>
      <p:ext uri="{BB962C8B-B14F-4D97-AF65-F5344CB8AC3E}">
        <p14:creationId xmlns:p14="http://schemas.microsoft.com/office/powerpoint/2010/main" val="32736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71BF-113F-4EDA-AC75-CC09D32C5006}"/>
              </a:ext>
            </a:extLst>
          </p:cNvPr>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2693D281-6257-4C9F-BF4B-B582EA42F2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F88AB5-1BD8-4D8D-8A57-17C13E4AEB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026DDBF0-1A3D-4AEF-BDDC-7A7711BF23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CE68A1-4ACE-4A46-94A5-9C5050AB82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217BB2DE-D8B3-4B3D-8DA8-96BFCAB83A34}"/>
              </a:ext>
            </a:extLst>
          </p:cNvPr>
          <p:cNvSpPr>
            <a:spLocks noGrp="1"/>
          </p:cNvSpPr>
          <p:nvPr>
            <p:ph type="dt" sz="half" idx="10"/>
          </p:nvPr>
        </p:nvSpPr>
        <p:spPr/>
        <p:txBody>
          <a:bodyPr/>
          <a:lstStyle/>
          <a:p>
            <a:fld id="{DC691939-3254-4135-804C-C2DEB7D290EE}" type="datetimeFigureOut">
              <a:rPr lang="en-PH" smtClean="0"/>
              <a:t>18/01/2020</a:t>
            </a:fld>
            <a:endParaRPr lang="en-PH"/>
          </a:p>
        </p:txBody>
      </p:sp>
      <p:sp>
        <p:nvSpPr>
          <p:cNvPr id="8" name="Footer Placeholder 7">
            <a:extLst>
              <a:ext uri="{FF2B5EF4-FFF2-40B4-BE49-F238E27FC236}">
                <a16:creationId xmlns:a16="http://schemas.microsoft.com/office/drawing/2014/main" id="{9B209E85-64D6-4E81-9E6C-B276984B6304}"/>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413DE2C1-4854-45F9-871F-A9F4C6528321}"/>
              </a:ext>
            </a:extLst>
          </p:cNvPr>
          <p:cNvSpPr>
            <a:spLocks noGrp="1"/>
          </p:cNvSpPr>
          <p:nvPr>
            <p:ph type="sldNum" sz="quarter" idx="12"/>
          </p:nvPr>
        </p:nvSpPr>
        <p:spPr/>
        <p:txBody>
          <a:bodyPr/>
          <a:lstStyle/>
          <a:p>
            <a:fld id="{CB1D6554-59F0-4EE1-A0E5-2A6A32CE58A6}" type="slidenum">
              <a:rPr lang="en-PH" smtClean="0"/>
              <a:t>‹#›</a:t>
            </a:fld>
            <a:endParaRPr lang="en-PH"/>
          </a:p>
        </p:txBody>
      </p:sp>
    </p:spTree>
    <p:extLst>
      <p:ext uri="{BB962C8B-B14F-4D97-AF65-F5344CB8AC3E}">
        <p14:creationId xmlns:p14="http://schemas.microsoft.com/office/powerpoint/2010/main" val="261635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B9C1C-4A6A-4280-84F6-B02B53E86C4D}"/>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FFD29241-0E6D-40D2-8A29-EC410BF347CA}"/>
              </a:ext>
            </a:extLst>
          </p:cNvPr>
          <p:cNvSpPr>
            <a:spLocks noGrp="1"/>
          </p:cNvSpPr>
          <p:nvPr>
            <p:ph type="dt" sz="half" idx="10"/>
          </p:nvPr>
        </p:nvSpPr>
        <p:spPr/>
        <p:txBody>
          <a:bodyPr/>
          <a:lstStyle/>
          <a:p>
            <a:fld id="{DC691939-3254-4135-804C-C2DEB7D290EE}" type="datetimeFigureOut">
              <a:rPr lang="en-PH" smtClean="0"/>
              <a:t>18/01/2020</a:t>
            </a:fld>
            <a:endParaRPr lang="en-PH"/>
          </a:p>
        </p:txBody>
      </p:sp>
      <p:sp>
        <p:nvSpPr>
          <p:cNvPr id="4" name="Footer Placeholder 3">
            <a:extLst>
              <a:ext uri="{FF2B5EF4-FFF2-40B4-BE49-F238E27FC236}">
                <a16:creationId xmlns:a16="http://schemas.microsoft.com/office/drawing/2014/main" id="{5CB99BFE-7930-465F-90F5-4D5BC38E367A}"/>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ADD4BA52-3B77-406B-9979-8564FEE96D78}"/>
              </a:ext>
            </a:extLst>
          </p:cNvPr>
          <p:cNvSpPr>
            <a:spLocks noGrp="1"/>
          </p:cNvSpPr>
          <p:nvPr>
            <p:ph type="sldNum" sz="quarter" idx="12"/>
          </p:nvPr>
        </p:nvSpPr>
        <p:spPr/>
        <p:txBody>
          <a:bodyPr/>
          <a:lstStyle/>
          <a:p>
            <a:fld id="{CB1D6554-59F0-4EE1-A0E5-2A6A32CE58A6}" type="slidenum">
              <a:rPr lang="en-PH" smtClean="0"/>
              <a:t>‹#›</a:t>
            </a:fld>
            <a:endParaRPr lang="en-PH"/>
          </a:p>
        </p:txBody>
      </p:sp>
    </p:spTree>
    <p:extLst>
      <p:ext uri="{BB962C8B-B14F-4D97-AF65-F5344CB8AC3E}">
        <p14:creationId xmlns:p14="http://schemas.microsoft.com/office/powerpoint/2010/main" val="2204438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B68FA2-B716-4D03-B166-99527E3FBFD1}"/>
              </a:ext>
            </a:extLst>
          </p:cNvPr>
          <p:cNvSpPr>
            <a:spLocks noGrp="1"/>
          </p:cNvSpPr>
          <p:nvPr>
            <p:ph type="dt" sz="half" idx="10"/>
          </p:nvPr>
        </p:nvSpPr>
        <p:spPr/>
        <p:txBody>
          <a:bodyPr/>
          <a:lstStyle/>
          <a:p>
            <a:fld id="{DC691939-3254-4135-804C-C2DEB7D290EE}" type="datetimeFigureOut">
              <a:rPr lang="en-PH" smtClean="0"/>
              <a:t>18/01/2020</a:t>
            </a:fld>
            <a:endParaRPr lang="en-PH"/>
          </a:p>
        </p:txBody>
      </p:sp>
      <p:sp>
        <p:nvSpPr>
          <p:cNvPr id="3" name="Footer Placeholder 2">
            <a:extLst>
              <a:ext uri="{FF2B5EF4-FFF2-40B4-BE49-F238E27FC236}">
                <a16:creationId xmlns:a16="http://schemas.microsoft.com/office/drawing/2014/main" id="{9EB94E5A-FAEF-4BCB-8048-F117019DEB71}"/>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01DC6FD5-5F1E-4C0E-B237-7BFCDAAC98DC}"/>
              </a:ext>
            </a:extLst>
          </p:cNvPr>
          <p:cNvSpPr>
            <a:spLocks noGrp="1"/>
          </p:cNvSpPr>
          <p:nvPr>
            <p:ph type="sldNum" sz="quarter" idx="12"/>
          </p:nvPr>
        </p:nvSpPr>
        <p:spPr/>
        <p:txBody>
          <a:bodyPr/>
          <a:lstStyle/>
          <a:p>
            <a:fld id="{CB1D6554-59F0-4EE1-A0E5-2A6A32CE58A6}" type="slidenum">
              <a:rPr lang="en-PH" smtClean="0"/>
              <a:t>‹#›</a:t>
            </a:fld>
            <a:endParaRPr lang="en-PH"/>
          </a:p>
        </p:txBody>
      </p:sp>
    </p:spTree>
    <p:extLst>
      <p:ext uri="{BB962C8B-B14F-4D97-AF65-F5344CB8AC3E}">
        <p14:creationId xmlns:p14="http://schemas.microsoft.com/office/powerpoint/2010/main" val="141944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2178B-7E82-4DCD-9826-51FF803739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FF0525C2-9B21-4FD3-9F1A-E900E9BF34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A882E758-8D25-4579-A077-154B09ADBA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C6183C-9373-4E0D-AED1-975B77AF6D1B}"/>
              </a:ext>
            </a:extLst>
          </p:cNvPr>
          <p:cNvSpPr>
            <a:spLocks noGrp="1"/>
          </p:cNvSpPr>
          <p:nvPr>
            <p:ph type="dt" sz="half" idx="10"/>
          </p:nvPr>
        </p:nvSpPr>
        <p:spPr/>
        <p:txBody>
          <a:bodyPr/>
          <a:lstStyle/>
          <a:p>
            <a:fld id="{DC691939-3254-4135-804C-C2DEB7D290EE}" type="datetimeFigureOut">
              <a:rPr lang="en-PH" smtClean="0"/>
              <a:t>18/01/2020</a:t>
            </a:fld>
            <a:endParaRPr lang="en-PH"/>
          </a:p>
        </p:txBody>
      </p:sp>
      <p:sp>
        <p:nvSpPr>
          <p:cNvPr id="6" name="Footer Placeholder 5">
            <a:extLst>
              <a:ext uri="{FF2B5EF4-FFF2-40B4-BE49-F238E27FC236}">
                <a16:creationId xmlns:a16="http://schemas.microsoft.com/office/drawing/2014/main" id="{0EDA7406-B7DC-44C3-90D3-898DBC8C2C08}"/>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9FBD7CD1-909A-49BC-8C4E-532B19C20E1D}"/>
              </a:ext>
            </a:extLst>
          </p:cNvPr>
          <p:cNvSpPr>
            <a:spLocks noGrp="1"/>
          </p:cNvSpPr>
          <p:nvPr>
            <p:ph type="sldNum" sz="quarter" idx="12"/>
          </p:nvPr>
        </p:nvSpPr>
        <p:spPr/>
        <p:txBody>
          <a:bodyPr/>
          <a:lstStyle/>
          <a:p>
            <a:fld id="{CB1D6554-59F0-4EE1-A0E5-2A6A32CE58A6}" type="slidenum">
              <a:rPr lang="en-PH" smtClean="0"/>
              <a:t>‹#›</a:t>
            </a:fld>
            <a:endParaRPr lang="en-PH"/>
          </a:p>
        </p:txBody>
      </p:sp>
    </p:spTree>
    <p:extLst>
      <p:ext uri="{BB962C8B-B14F-4D97-AF65-F5344CB8AC3E}">
        <p14:creationId xmlns:p14="http://schemas.microsoft.com/office/powerpoint/2010/main" val="2478510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CBC4C-7E12-4F7C-97F9-8E180EE683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E14ABE2D-8BA7-4856-A3B8-07940D1199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94133824-FE50-44BB-88F0-99EE2AF077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FE5633-9C67-4F34-A0DA-38928D08F02F}"/>
              </a:ext>
            </a:extLst>
          </p:cNvPr>
          <p:cNvSpPr>
            <a:spLocks noGrp="1"/>
          </p:cNvSpPr>
          <p:nvPr>
            <p:ph type="dt" sz="half" idx="10"/>
          </p:nvPr>
        </p:nvSpPr>
        <p:spPr/>
        <p:txBody>
          <a:bodyPr/>
          <a:lstStyle/>
          <a:p>
            <a:fld id="{DC691939-3254-4135-804C-C2DEB7D290EE}" type="datetimeFigureOut">
              <a:rPr lang="en-PH" smtClean="0"/>
              <a:t>18/01/2020</a:t>
            </a:fld>
            <a:endParaRPr lang="en-PH"/>
          </a:p>
        </p:txBody>
      </p:sp>
      <p:sp>
        <p:nvSpPr>
          <p:cNvPr id="6" name="Footer Placeholder 5">
            <a:extLst>
              <a:ext uri="{FF2B5EF4-FFF2-40B4-BE49-F238E27FC236}">
                <a16:creationId xmlns:a16="http://schemas.microsoft.com/office/drawing/2014/main" id="{653434AC-B022-4BCF-BD66-EF9D72D772E6}"/>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93406CA2-C458-4F50-87B6-A09E9D585C2B}"/>
              </a:ext>
            </a:extLst>
          </p:cNvPr>
          <p:cNvSpPr>
            <a:spLocks noGrp="1"/>
          </p:cNvSpPr>
          <p:nvPr>
            <p:ph type="sldNum" sz="quarter" idx="12"/>
          </p:nvPr>
        </p:nvSpPr>
        <p:spPr/>
        <p:txBody>
          <a:bodyPr/>
          <a:lstStyle/>
          <a:p>
            <a:fld id="{CB1D6554-59F0-4EE1-A0E5-2A6A32CE58A6}" type="slidenum">
              <a:rPr lang="en-PH" smtClean="0"/>
              <a:t>‹#›</a:t>
            </a:fld>
            <a:endParaRPr lang="en-PH"/>
          </a:p>
        </p:txBody>
      </p:sp>
    </p:spTree>
    <p:extLst>
      <p:ext uri="{BB962C8B-B14F-4D97-AF65-F5344CB8AC3E}">
        <p14:creationId xmlns:p14="http://schemas.microsoft.com/office/powerpoint/2010/main" val="2263377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E26AD6-EC3E-402B-A7D8-66C29D57BC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80469E3D-54CE-4DC7-9832-BC98F2C5DA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6577A4B4-5E37-41EA-9369-CBEAB12DE7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91939-3254-4135-804C-C2DEB7D290EE}" type="datetimeFigureOut">
              <a:rPr lang="en-PH" smtClean="0"/>
              <a:t>18/01/2020</a:t>
            </a:fld>
            <a:endParaRPr lang="en-PH"/>
          </a:p>
        </p:txBody>
      </p:sp>
      <p:sp>
        <p:nvSpPr>
          <p:cNvPr id="5" name="Footer Placeholder 4">
            <a:extLst>
              <a:ext uri="{FF2B5EF4-FFF2-40B4-BE49-F238E27FC236}">
                <a16:creationId xmlns:a16="http://schemas.microsoft.com/office/drawing/2014/main" id="{3AAB911B-B01D-452B-AA60-24215AF0EA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a:extLst>
              <a:ext uri="{FF2B5EF4-FFF2-40B4-BE49-F238E27FC236}">
                <a16:creationId xmlns:a16="http://schemas.microsoft.com/office/drawing/2014/main" id="{1A1DA5F8-3C62-42C2-A612-3589629F8C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1D6554-59F0-4EE1-A0E5-2A6A32CE58A6}" type="slidenum">
              <a:rPr lang="en-PH" smtClean="0"/>
              <a:t>‹#›</a:t>
            </a:fld>
            <a:endParaRPr lang="en-PH"/>
          </a:p>
        </p:txBody>
      </p:sp>
      <p:pic>
        <p:nvPicPr>
          <p:cNvPr id="8" name="Picture 7">
            <a:extLst>
              <a:ext uri="{FF2B5EF4-FFF2-40B4-BE49-F238E27FC236}">
                <a16:creationId xmlns:a16="http://schemas.microsoft.com/office/drawing/2014/main" id="{4E50DA8B-1510-4C3E-BBCA-A3BB20151242}"/>
              </a:ext>
            </a:extLst>
          </p:cNvPr>
          <p:cNvPicPr>
            <a:picLocks noChangeAspect="1"/>
          </p:cNvPicPr>
          <p:nvPr userDrawn="1"/>
        </p:nvPicPr>
        <p:blipFill>
          <a:blip r:embed="rId13"/>
          <a:stretch>
            <a:fillRect/>
          </a:stretch>
        </p:blipFill>
        <p:spPr>
          <a:xfrm>
            <a:off x="0" y="-1"/>
            <a:ext cx="12192000" cy="6877595"/>
          </a:xfrm>
          <a:prstGeom prst="rect">
            <a:avLst/>
          </a:prstGeom>
        </p:spPr>
      </p:pic>
      <p:pic>
        <p:nvPicPr>
          <p:cNvPr id="9" name="Picture 8">
            <a:extLst>
              <a:ext uri="{FF2B5EF4-FFF2-40B4-BE49-F238E27FC236}">
                <a16:creationId xmlns:a16="http://schemas.microsoft.com/office/drawing/2014/main" id="{ABE0E5F7-00B2-42A8-9836-26BB6036D1BE}"/>
              </a:ext>
            </a:extLst>
          </p:cNvPr>
          <p:cNvPicPr>
            <a:picLocks noChangeAspect="1"/>
          </p:cNvPicPr>
          <p:nvPr userDrawn="1"/>
        </p:nvPicPr>
        <p:blipFill>
          <a:blip r:embed="rId14"/>
          <a:stretch>
            <a:fillRect/>
          </a:stretch>
        </p:blipFill>
        <p:spPr>
          <a:xfrm>
            <a:off x="0" y="5408023"/>
            <a:ext cx="12192000" cy="1449977"/>
          </a:xfrm>
          <a:prstGeom prst="rect">
            <a:avLst/>
          </a:prstGeom>
        </p:spPr>
      </p:pic>
    </p:spTree>
    <p:extLst>
      <p:ext uri="{BB962C8B-B14F-4D97-AF65-F5344CB8AC3E}">
        <p14:creationId xmlns:p14="http://schemas.microsoft.com/office/powerpoint/2010/main" val="297589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fQZGk1KfWe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avD5UvMudJ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gOgfoEGUDC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8xGvT8Mu--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C76NSXZnkK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1B0E2-3F7E-401F-A98C-640F16B19568}"/>
              </a:ext>
            </a:extLst>
          </p:cNvPr>
          <p:cNvSpPr>
            <a:spLocks noGrp="1"/>
          </p:cNvSpPr>
          <p:nvPr>
            <p:ph type="ctrTitle"/>
          </p:nvPr>
        </p:nvSpPr>
        <p:spPr>
          <a:xfrm>
            <a:off x="463826" y="304800"/>
            <a:ext cx="9144000" cy="2398642"/>
          </a:xfrm>
        </p:spPr>
        <p:txBody>
          <a:bodyPr>
            <a:normAutofit fontScale="90000"/>
          </a:bodyPr>
          <a:lstStyle/>
          <a:p>
            <a:pPr algn="l"/>
            <a:r>
              <a:rPr lang="en-PH" sz="8800" b="1" dirty="0">
                <a:solidFill>
                  <a:schemeClr val="bg1"/>
                </a:solidFill>
                <a:latin typeface="Arial Black" panose="020B0A04020102020204" pitchFamily="34" charset="0"/>
              </a:rPr>
              <a:t>BASIC SKILLS IN VOLLEYBALL</a:t>
            </a:r>
          </a:p>
        </p:txBody>
      </p:sp>
    </p:spTree>
    <p:extLst>
      <p:ext uri="{BB962C8B-B14F-4D97-AF65-F5344CB8AC3E}">
        <p14:creationId xmlns:p14="http://schemas.microsoft.com/office/powerpoint/2010/main" val="961247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7305E-E68D-415A-AA08-D4BC2AFAFC17}"/>
              </a:ext>
            </a:extLst>
          </p:cNvPr>
          <p:cNvSpPr>
            <a:spLocks noGrp="1"/>
          </p:cNvSpPr>
          <p:nvPr>
            <p:ph type="title"/>
          </p:nvPr>
        </p:nvSpPr>
        <p:spPr/>
        <p:txBody>
          <a:bodyPr/>
          <a:lstStyle/>
          <a:p>
            <a:r>
              <a:rPr lang="en-PH" dirty="0">
                <a:solidFill>
                  <a:schemeClr val="bg1"/>
                </a:solidFill>
                <a:latin typeface="Arial Black" panose="020B0A04020102020204" pitchFamily="34" charset="0"/>
              </a:rPr>
              <a:t>ACTUAL GAME</a:t>
            </a:r>
          </a:p>
        </p:txBody>
      </p:sp>
      <p:sp>
        <p:nvSpPr>
          <p:cNvPr id="3" name="Content Placeholder 2">
            <a:extLst>
              <a:ext uri="{FF2B5EF4-FFF2-40B4-BE49-F238E27FC236}">
                <a16:creationId xmlns:a16="http://schemas.microsoft.com/office/drawing/2014/main" id="{565B57B9-9722-4B13-B2FE-0C5A6DA4CAB8}"/>
              </a:ext>
            </a:extLst>
          </p:cNvPr>
          <p:cNvSpPr>
            <a:spLocks noGrp="1"/>
          </p:cNvSpPr>
          <p:nvPr>
            <p:ph idx="1"/>
          </p:nvPr>
        </p:nvSpPr>
        <p:spPr>
          <a:xfrm>
            <a:off x="838200" y="1825625"/>
            <a:ext cx="10515600" cy="3554758"/>
          </a:xfrm>
        </p:spPr>
        <p:txBody>
          <a:bodyPr>
            <a:normAutofit fontScale="47500" lnSpcReduction="20000"/>
          </a:bodyPr>
          <a:lstStyle/>
          <a:p>
            <a:r>
              <a:rPr lang="en-PH" sz="5400" dirty="0">
                <a:solidFill>
                  <a:schemeClr val="bg1"/>
                </a:solidFill>
              </a:rPr>
              <a:t>Students will apply the basic skills in an actual game and they will be guided and graded according to the rubrics.</a:t>
            </a:r>
          </a:p>
          <a:p>
            <a:r>
              <a:rPr lang="en-PH" sz="5400" dirty="0">
                <a:solidFill>
                  <a:schemeClr val="bg1"/>
                </a:solidFill>
              </a:rPr>
              <a:t>For students to perform the skills perfectly, they can go back to the slides provided below.</a:t>
            </a:r>
            <a:endParaRPr lang="en-PH" sz="5400" dirty="0">
              <a:solidFill>
                <a:schemeClr val="bg1"/>
              </a:solidFill>
              <a:hlinkClick r:id="rId2" action="ppaction://hlinksldjump"/>
            </a:endParaRPr>
          </a:p>
          <a:p>
            <a:pPr marL="0" indent="0">
              <a:buNone/>
            </a:pPr>
            <a:r>
              <a:rPr lang="en-PH" sz="5400" dirty="0">
                <a:solidFill>
                  <a:schemeClr val="bg1"/>
                </a:solidFill>
                <a:hlinkClick r:id="rId2" action="ppaction://hlinksldjump"/>
              </a:rPr>
              <a:t>Serve Station </a:t>
            </a:r>
            <a:endParaRPr lang="en-PH" sz="5400" dirty="0">
              <a:solidFill>
                <a:schemeClr val="bg1"/>
              </a:solidFill>
            </a:endParaRPr>
          </a:p>
          <a:p>
            <a:pPr marL="0" indent="0">
              <a:buNone/>
            </a:pPr>
            <a:r>
              <a:rPr lang="en-PH" sz="5400" dirty="0">
                <a:solidFill>
                  <a:schemeClr val="bg1"/>
                </a:solidFill>
                <a:hlinkClick r:id="rId3" action="ppaction://hlinksldjump"/>
              </a:rPr>
              <a:t>Block Station </a:t>
            </a:r>
            <a:endParaRPr lang="en-PH" sz="5400" dirty="0">
              <a:solidFill>
                <a:schemeClr val="bg1"/>
              </a:solidFill>
            </a:endParaRPr>
          </a:p>
          <a:p>
            <a:pPr marL="0" indent="0">
              <a:buNone/>
            </a:pPr>
            <a:r>
              <a:rPr lang="en-PH" sz="5400" dirty="0">
                <a:solidFill>
                  <a:schemeClr val="bg1"/>
                </a:solidFill>
                <a:hlinkClick r:id="rId4" action="ppaction://hlinksldjump"/>
              </a:rPr>
              <a:t>Forearm Pass Station </a:t>
            </a:r>
            <a:endParaRPr lang="en-PH" sz="5400" dirty="0">
              <a:solidFill>
                <a:schemeClr val="bg1"/>
              </a:solidFill>
            </a:endParaRPr>
          </a:p>
          <a:p>
            <a:pPr marL="0" indent="0">
              <a:buNone/>
            </a:pPr>
            <a:r>
              <a:rPr lang="en-PH" sz="5400" dirty="0">
                <a:solidFill>
                  <a:schemeClr val="bg1"/>
                </a:solidFill>
                <a:hlinkClick r:id="rId5" action="ppaction://hlinksldjump"/>
              </a:rPr>
              <a:t>Overhand Pass Station </a:t>
            </a:r>
            <a:endParaRPr lang="en-PH" sz="5400" dirty="0">
              <a:solidFill>
                <a:schemeClr val="bg1"/>
              </a:solidFill>
            </a:endParaRPr>
          </a:p>
          <a:p>
            <a:pPr marL="0" indent="0">
              <a:buNone/>
            </a:pPr>
            <a:r>
              <a:rPr lang="en-PH" sz="5400" dirty="0">
                <a:solidFill>
                  <a:schemeClr val="bg1"/>
                </a:solidFill>
                <a:hlinkClick r:id="rId6" action="ppaction://hlinksldjump"/>
              </a:rPr>
              <a:t>Spike Station </a:t>
            </a:r>
            <a:endParaRPr lang="en-PH" sz="5400" dirty="0">
              <a:solidFill>
                <a:schemeClr val="bg1"/>
              </a:solidFill>
            </a:endParaRPr>
          </a:p>
        </p:txBody>
      </p:sp>
    </p:spTree>
    <p:extLst>
      <p:ext uri="{BB962C8B-B14F-4D97-AF65-F5344CB8AC3E}">
        <p14:creationId xmlns:p14="http://schemas.microsoft.com/office/powerpoint/2010/main" val="1957408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AD588-3F0D-412F-8FFA-96A8070B9312}"/>
              </a:ext>
            </a:extLst>
          </p:cNvPr>
          <p:cNvSpPr>
            <a:spLocks noGrp="1"/>
          </p:cNvSpPr>
          <p:nvPr>
            <p:ph type="title"/>
          </p:nvPr>
        </p:nvSpPr>
        <p:spPr>
          <a:xfrm>
            <a:off x="477078" y="0"/>
            <a:ext cx="10515600" cy="1120845"/>
          </a:xfrm>
        </p:spPr>
        <p:txBody>
          <a:bodyPr>
            <a:normAutofit/>
          </a:bodyPr>
          <a:lstStyle/>
          <a:p>
            <a:r>
              <a:rPr lang="en-PH" sz="5400" dirty="0">
                <a:solidFill>
                  <a:schemeClr val="bg1"/>
                </a:solidFill>
                <a:latin typeface="Arial Black" panose="020B0A04020102020204" pitchFamily="34" charset="0"/>
              </a:rPr>
              <a:t>RUBRICS</a:t>
            </a:r>
          </a:p>
        </p:txBody>
      </p:sp>
      <p:graphicFrame>
        <p:nvGraphicFramePr>
          <p:cNvPr id="4" name="Content Placeholder 3">
            <a:extLst>
              <a:ext uri="{FF2B5EF4-FFF2-40B4-BE49-F238E27FC236}">
                <a16:creationId xmlns:a16="http://schemas.microsoft.com/office/drawing/2014/main" id="{C8DFE797-FE6F-4674-ACCB-F13BDA103F41}"/>
              </a:ext>
            </a:extLst>
          </p:cNvPr>
          <p:cNvGraphicFramePr>
            <a:graphicFrameLocks noGrp="1"/>
          </p:cNvGraphicFramePr>
          <p:nvPr>
            <p:ph idx="1"/>
            <p:extLst>
              <p:ext uri="{D42A27DB-BD31-4B8C-83A1-F6EECF244321}">
                <p14:modId xmlns:p14="http://schemas.microsoft.com/office/powerpoint/2010/main" val="106588204"/>
              </p:ext>
            </p:extLst>
          </p:nvPr>
        </p:nvGraphicFramePr>
        <p:xfrm>
          <a:off x="622852" y="940904"/>
          <a:ext cx="10840279" cy="4373218"/>
        </p:xfrm>
        <a:graphic>
          <a:graphicData uri="http://schemas.openxmlformats.org/drawingml/2006/table">
            <a:tbl>
              <a:tblPr firstRow="1" firstCol="1" bandRow="1" bandCol="1">
                <a:tableStyleId>{5C22544A-7EE6-4342-B048-85BDC9FD1C3A}</a:tableStyleId>
              </a:tblPr>
              <a:tblGrid>
                <a:gridCol w="649357">
                  <a:extLst>
                    <a:ext uri="{9D8B030D-6E8A-4147-A177-3AD203B41FA5}">
                      <a16:colId xmlns:a16="http://schemas.microsoft.com/office/drawing/2014/main" val="3132517677"/>
                    </a:ext>
                  </a:extLst>
                </a:gridCol>
                <a:gridCol w="1073426">
                  <a:extLst>
                    <a:ext uri="{9D8B030D-6E8A-4147-A177-3AD203B41FA5}">
                      <a16:colId xmlns:a16="http://schemas.microsoft.com/office/drawing/2014/main" val="3223288791"/>
                    </a:ext>
                  </a:extLst>
                </a:gridCol>
                <a:gridCol w="1881808">
                  <a:extLst>
                    <a:ext uri="{9D8B030D-6E8A-4147-A177-3AD203B41FA5}">
                      <a16:colId xmlns:a16="http://schemas.microsoft.com/office/drawing/2014/main" val="3150099420"/>
                    </a:ext>
                  </a:extLst>
                </a:gridCol>
                <a:gridCol w="2093844">
                  <a:extLst>
                    <a:ext uri="{9D8B030D-6E8A-4147-A177-3AD203B41FA5}">
                      <a16:colId xmlns:a16="http://schemas.microsoft.com/office/drawing/2014/main" val="4198406332"/>
                    </a:ext>
                  </a:extLst>
                </a:gridCol>
                <a:gridCol w="2517913">
                  <a:extLst>
                    <a:ext uri="{9D8B030D-6E8A-4147-A177-3AD203B41FA5}">
                      <a16:colId xmlns:a16="http://schemas.microsoft.com/office/drawing/2014/main" val="1156202963"/>
                    </a:ext>
                  </a:extLst>
                </a:gridCol>
                <a:gridCol w="2623931">
                  <a:extLst>
                    <a:ext uri="{9D8B030D-6E8A-4147-A177-3AD203B41FA5}">
                      <a16:colId xmlns:a16="http://schemas.microsoft.com/office/drawing/2014/main" val="51939184"/>
                    </a:ext>
                  </a:extLst>
                </a:gridCol>
              </a:tblGrid>
              <a:tr h="250272">
                <a:tc>
                  <a:txBody>
                    <a:bodyPr/>
                    <a:lstStyle/>
                    <a:p>
                      <a:pPr>
                        <a:lnSpc>
                          <a:spcPct val="107000"/>
                        </a:lnSpc>
                        <a:spcAft>
                          <a:spcPts val="0"/>
                        </a:spcAft>
                      </a:pPr>
                      <a:r>
                        <a:rPr lang="en-US" sz="500">
                          <a:effectLst/>
                        </a:rPr>
                        <a:t> </a:t>
                      </a:r>
                      <a:endParaRPr lang="en-PH" sz="50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tc gridSpan="5">
                  <a:txBody>
                    <a:bodyPr/>
                    <a:lstStyle/>
                    <a:p>
                      <a:pPr>
                        <a:lnSpc>
                          <a:spcPct val="107000"/>
                        </a:lnSpc>
                        <a:spcAft>
                          <a:spcPts val="0"/>
                        </a:spcAft>
                      </a:pPr>
                      <a:r>
                        <a:rPr lang="en-US" sz="1600" dirty="0">
                          <a:effectLst/>
                        </a:rPr>
                        <a:t>Basic Volleyball Skills</a:t>
                      </a:r>
                      <a:endParaRPr lang="en-PH" sz="2000" dirty="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tc hMerge="1">
                  <a:txBody>
                    <a:bodyPr/>
                    <a:lstStyle/>
                    <a:p>
                      <a:endParaRPr lang="en-PH"/>
                    </a:p>
                  </a:txBody>
                  <a:tcPr/>
                </a:tc>
                <a:tc hMerge="1">
                  <a:txBody>
                    <a:bodyPr/>
                    <a:lstStyle/>
                    <a:p>
                      <a:endParaRPr lang="en-PH"/>
                    </a:p>
                  </a:txBody>
                  <a:tcPr/>
                </a:tc>
                <a:tc hMerge="1">
                  <a:txBody>
                    <a:bodyPr/>
                    <a:lstStyle/>
                    <a:p>
                      <a:endParaRPr lang="en-PH"/>
                    </a:p>
                  </a:txBody>
                  <a:tcPr/>
                </a:tc>
                <a:tc hMerge="1">
                  <a:txBody>
                    <a:bodyPr/>
                    <a:lstStyle/>
                    <a:p>
                      <a:endParaRPr lang="en-PH"/>
                    </a:p>
                  </a:txBody>
                  <a:tcPr/>
                </a:tc>
                <a:extLst>
                  <a:ext uri="{0D108BD9-81ED-4DB2-BD59-A6C34878D82A}">
                    <a16:rowId xmlns:a16="http://schemas.microsoft.com/office/drawing/2014/main" val="954594373"/>
                  </a:ext>
                </a:extLst>
              </a:tr>
              <a:tr h="401613">
                <a:tc>
                  <a:txBody>
                    <a:bodyPr/>
                    <a:lstStyle/>
                    <a:p>
                      <a:pPr>
                        <a:lnSpc>
                          <a:spcPct val="107000"/>
                        </a:lnSpc>
                        <a:spcAft>
                          <a:spcPts val="0"/>
                        </a:spcAft>
                      </a:pPr>
                      <a:r>
                        <a:rPr lang="en-US" sz="1000">
                          <a:effectLst/>
                        </a:rPr>
                        <a:t>Score (1-4)</a:t>
                      </a:r>
                      <a:endParaRPr lang="en-PH" sz="110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tc>
                  <a:txBody>
                    <a:bodyPr/>
                    <a:lstStyle/>
                    <a:p>
                      <a:r>
                        <a:rPr lang="en-US" sz="1050">
                          <a:effectLst/>
                        </a:rPr>
                        <a:t>Skill Performed</a:t>
                      </a:r>
                      <a:endParaRPr lang="en-PH"/>
                    </a:p>
                  </a:txBody>
                  <a:tcPr marL="29875" marR="29875" marT="0" marB="0"/>
                </a:tc>
                <a:tc>
                  <a:txBody>
                    <a:bodyPr/>
                    <a:lstStyle/>
                    <a:p>
                      <a:pPr>
                        <a:lnSpc>
                          <a:spcPct val="107000"/>
                        </a:lnSpc>
                        <a:spcAft>
                          <a:spcPts val="0"/>
                        </a:spcAft>
                      </a:pPr>
                      <a:r>
                        <a:rPr lang="en-US" sz="1050" dirty="0">
                          <a:effectLst/>
                        </a:rPr>
                        <a:t>Novice (1)</a:t>
                      </a:r>
                      <a:endParaRPr lang="en-PH" sz="1100" dirty="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tc>
                  <a:txBody>
                    <a:bodyPr/>
                    <a:lstStyle/>
                    <a:p>
                      <a:pPr>
                        <a:lnSpc>
                          <a:spcPct val="107000"/>
                        </a:lnSpc>
                        <a:spcAft>
                          <a:spcPts val="0"/>
                        </a:spcAft>
                      </a:pPr>
                      <a:r>
                        <a:rPr lang="en-US" sz="1050" dirty="0">
                          <a:effectLst/>
                        </a:rPr>
                        <a:t>Learner (2)</a:t>
                      </a:r>
                      <a:endParaRPr lang="en-PH" sz="1100" dirty="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tc>
                  <a:txBody>
                    <a:bodyPr/>
                    <a:lstStyle/>
                    <a:p>
                      <a:pPr>
                        <a:lnSpc>
                          <a:spcPct val="107000"/>
                        </a:lnSpc>
                        <a:spcAft>
                          <a:spcPts val="0"/>
                        </a:spcAft>
                      </a:pPr>
                      <a:r>
                        <a:rPr lang="en-US" sz="1050">
                          <a:effectLst/>
                        </a:rPr>
                        <a:t>Average (3)</a:t>
                      </a:r>
                      <a:endParaRPr lang="en-PH" sz="110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tc>
                  <a:txBody>
                    <a:bodyPr/>
                    <a:lstStyle/>
                    <a:p>
                      <a:pPr>
                        <a:lnSpc>
                          <a:spcPct val="107000"/>
                        </a:lnSpc>
                        <a:spcAft>
                          <a:spcPts val="0"/>
                        </a:spcAft>
                      </a:pPr>
                      <a:r>
                        <a:rPr lang="en-US" sz="1050">
                          <a:effectLst/>
                        </a:rPr>
                        <a:t>Perfect (4)</a:t>
                      </a:r>
                      <a:endParaRPr lang="en-PH" sz="110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extLst>
                  <a:ext uri="{0D108BD9-81ED-4DB2-BD59-A6C34878D82A}">
                    <a16:rowId xmlns:a16="http://schemas.microsoft.com/office/drawing/2014/main" val="3340566092"/>
                  </a:ext>
                </a:extLst>
              </a:tr>
              <a:tr h="497103">
                <a:tc>
                  <a:txBody>
                    <a:bodyPr/>
                    <a:lstStyle/>
                    <a:p>
                      <a:pPr>
                        <a:lnSpc>
                          <a:spcPct val="107000"/>
                        </a:lnSpc>
                        <a:spcAft>
                          <a:spcPts val="0"/>
                        </a:spcAft>
                      </a:pPr>
                      <a:r>
                        <a:rPr lang="en-US" sz="1100">
                          <a:effectLst/>
                        </a:rPr>
                        <a:t> </a:t>
                      </a:r>
                      <a:endParaRPr lang="en-PH" sz="110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tc>
                  <a:txBody>
                    <a:bodyPr/>
                    <a:lstStyle/>
                    <a:p>
                      <a:r>
                        <a:rPr lang="en-US" sz="1000">
                          <a:effectLst/>
                        </a:rPr>
                        <a:t>Forearm Pass</a:t>
                      </a:r>
                      <a:endParaRPr lang="en-PH"/>
                    </a:p>
                  </a:txBody>
                  <a:tcPr marL="29875" marR="29875" marT="0" marB="0"/>
                </a:tc>
                <a:tc>
                  <a:txBody>
                    <a:bodyPr/>
                    <a:lstStyle/>
                    <a:p>
                      <a:pPr>
                        <a:lnSpc>
                          <a:spcPct val="107000"/>
                        </a:lnSpc>
                        <a:spcAft>
                          <a:spcPts val="0"/>
                        </a:spcAft>
                      </a:pPr>
                      <a:r>
                        <a:rPr lang="en-US" sz="1000">
                          <a:effectLst/>
                        </a:rPr>
                        <a:t>Hands apart while passing, little weight shift, no control over ball and its path. 1-2 to target.  </a:t>
                      </a:r>
                      <a:endParaRPr lang="en-PH" sz="110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tc>
                  <a:txBody>
                    <a:bodyPr/>
                    <a:lstStyle/>
                    <a:p>
                      <a:pPr>
                        <a:lnSpc>
                          <a:spcPct val="107000"/>
                        </a:lnSpc>
                        <a:spcAft>
                          <a:spcPts val="0"/>
                        </a:spcAft>
                      </a:pPr>
                      <a:r>
                        <a:rPr lang="en-US" sz="1000" dirty="0">
                          <a:effectLst/>
                        </a:rPr>
                        <a:t>Elbows and knees locked, weight on heels of feet, hands in incorrect form, ball not to target. 3-5 to target.</a:t>
                      </a:r>
                      <a:endParaRPr lang="en-PH" sz="1100" dirty="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tc>
                  <a:txBody>
                    <a:bodyPr/>
                    <a:lstStyle/>
                    <a:p>
                      <a:pPr>
                        <a:lnSpc>
                          <a:spcPct val="107000"/>
                        </a:lnSpc>
                        <a:spcAft>
                          <a:spcPts val="0"/>
                        </a:spcAft>
                      </a:pPr>
                      <a:r>
                        <a:rPr lang="en-US" sz="1000">
                          <a:effectLst/>
                        </a:rPr>
                        <a:t>Knees bent, athletic stance, hands properly together, arms extended, control of ball. 5-7 to target.</a:t>
                      </a:r>
                      <a:endParaRPr lang="en-PH" sz="110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tc>
                  <a:txBody>
                    <a:bodyPr/>
                    <a:lstStyle/>
                    <a:p>
                      <a:pPr>
                        <a:lnSpc>
                          <a:spcPct val="107000"/>
                        </a:lnSpc>
                        <a:spcAft>
                          <a:spcPts val="0"/>
                        </a:spcAft>
                      </a:pPr>
                      <a:r>
                        <a:rPr lang="en-US" sz="1000">
                          <a:effectLst/>
                        </a:rPr>
                        <a:t>Knees bent, athletic stance, hands properly together, arms extended, on balls of feet control of ball, pass to target. 8-10 to target.</a:t>
                      </a:r>
                      <a:endParaRPr lang="en-PH" sz="110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extLst>
                  <a:ext uri="{0D108BD9-81ED-4DB2-BD59-A6C34878D82A}">
                    <a16:rowId xmlns:a16="http://schemas.microsoft.com/office/drawing/2014/main" val="322808034"/>
                  </a:ext>
                </a:extLst>
              </a:tr>
              <a:tr h="665294">
                <a:tc>
                  <a:txBody>
                    <a:bodyPr/>
                    <a:lstStyle/>
                    <a:p>
                      <a:pPr>
                        <a:lnSpc>
                          <a:spcPct val="107000"/>
                        </a:lnSpc>
                        <a:spcAft>
                          <a:spcPts val="0"/>
                        </a:spcAft>
                      </a:pPr>
                      <a:r>
                        <a:rPr lang="en-US" sz="1100">
                          <a:effectLst/>
                        </a:rPr>
                        <a:t> </a:t>
                      </a:r>
                      <a:endParaRPr lang="en-PH" sz="110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tc>
                  <a:txBody>
                    <a:bodyPr/>
                    <a:lstStyle/>
                    <a:p>
                      <a:r>
                        <a:rPr lang="en-US" sz="1000">
                          <a:effectLst/>
                        </a:rPr>
                        <a:t>Setting</a:t>
                      </a:r>
                      <a:endParaRPr lang="en-PH"/>
                    </a:p>
                  </a:txBody>
                  <a:tcPr marL="29875" marR="29875" marT="0" marB="0"/>
                </a:tc>
                <a:tc>
                  <a:txBody>
                    <a:bodyPr/>
                    <a:lstStyle/>
                    <a:p>
                      <a:pPr>
                        <a:lnSpc>
                          <a:spcPct val="107000"/>
                        </a:lnSpc>
                        <a:spcAft>
                          <a:spcPts val="0"/>
                        </a:spcAft>
                      </a:pPr>
                      <a:r>
                        <a:rPr lang="en-US" sz="1000">
                          <a:effectLst/>
                        </a:rPr>
                        <a:t>Feet not shoulder width apart, ball not controlled, considered a lift. 1-2 to target.</a:t>
                      </a:r>
                      <a:endParaRPr lang="en-PH" sz="110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tc>
                  <a:txBody>
                    <a:bodyPr/>
                    <a:lstStyle/>
                    <a:p>
                      <a:pPr>
                        <a:lnSpc>
                          <a:spcPct val="107000"/>
                        </a:lnSpc>
                        <a:spcAft>
                          <a:spcPts val="0"/>
                        </a:spcAft>
                      </a:pPr>
                      <a:r>
                        <a:rPr lang="en-US" sz="1000">
                          <a:effectLst/>
                        </a:rPr>
                        <a:t>Sets ball above head, bends knees, feet shoulder width apart, hands in triangle form, ball goes to target. 3-5 to target.</a:t>
                      </a:r>
                      <a:endParaRPr lang="en-PH" sz="110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tc>
                  <a:txBody>
                    <a:bodyPr/>
                    <a:lstStyle/>
                    <a:p>
                      <a:pPr>
                        <a:lnSpc>
                          <a:spcPct val="107000"/>
                        </a:lnSpc>
                        <a:spcAft>
                          <a:spcPts val="0"/>
                        </a:spcAft>
                      </a:pPr>
                      <a:r>
                        <a:rPr lang="en-US" sz="1000">
                          <a:effectLst/>
                        </a:rPr>
                        <a:t>Sets ball above head, knees, and elbows bent and fully extended when contacted with ball, shoulders face target, ball goes to target. 5-7 to target.</a:t>
                      </a:r>
                      <a:endParaRPr lang="en-PH" sz="110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tc>
                  <a:txBody>
                    <a:bodyPr/>
                    <a:lstStyle/>
                    <a:p>
                      <a:pPr>
                        <a:lnSpc>
                          <a:spcPct val="107000"/>
                        </a:lnSpc>
                        <a:spcAft>
                          <a:spcPts val="0"/>
                        </a:spcAft>
                      </a:pPr>
                      <a:r>
                        <a:rPr lang="en-US" sz="1000">
                          <a:effectLst/>
                        </a:rPr>
                        <a:t>Sets ball above head, knees, and elbows bent and fully extended when contacted with ball, uses finger pads to contact ball, shoulders face target, ball to target. 8-10 to target.</a:t>
                      </a:r>
                      <a:endParaRPr lang="en-PH" sz="110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extLst>
                  <a:ext uri="{0D108BD9-81ED-4DB2-BD59-A6C34878D82A}">
                    <a16:rowId xmlns:a16="http://schemas.microsoft.com/office/drawing/2014/main" val="791535557"/>
                  </a:ext>
                </a:extLst>
              </a:tr>
              <a:tr h="600330">
                <a:tc>
                  <a:txBody>
                    <a:bodyPr/>
                    <a:lstStyle/>
                    <a:p>
                      <a:pPr>
                        <a:lnSpc>
                          <a:spcPct val="107000"/>
                        </a:lnSpc>
                        <a:spcAft>
                          <a:spcPts val="0"/>
                        </a:spcAft>
                      </a:pPr>
                      <a:r>
                        <a:rPr lang="en-US" sz="1100">
                          <a:effectLst/>
                        </a:rPr>
                        <a:t> </a:t>
                      </a:r>
                      <a:endParaRPr lang="en-PH" sz="110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tc>
                  <a:txBody>
                    <a:bodyPr/>
                    <a:lstStyle/>
                    <a:p>
                      <a:r>
                        <a:rPr lang="en-US" sz="1000">
                          <a:effectLst/>
                        </a:rPr>
                        <a:t>Hitting</a:t>
                      </a:r>
                      <a:endParaRPr lang="en-PH"/>
                    </a:p>
                  </a:txBody>
                  <a:tcPr marL="29875" marR="29875" marT="0" marB="0"/>
                </a:tc>
                <a:tc>
                  <a:txBody>
                    <a:bodyPr/>
                    <a:lstStyle/>
                    <a:p>
                      <a:pPr>
                        <a:lnSpc>
                          <a:spcPct val="107000"/>
                        </a:lnSpc>
                        <a:spcAft>
                          <a:spcPts val="0"/>
                        </a:spcAft>
                      </a:pPr>
                      <a:r>
                        <a:rPr lang="en-US" sz="1000">
                          <a:effectLst/>
                        </a:rPr>
                        <a:t>Incorrect approach overall, 1 to 2 successful hits out of 10 over and in the court.  </a:t>
                      </a:r>
                      <a:endParaRPr lang="en-PH" sz="110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tc>
                  <a:txBody>
                    <a:bodyPr/>
                    <a:lstStyle/>
                    <a:p>
                      <a:pPr>
                        <a:lnSpc>
                          <a:spcPct val="107000"/>
                        </a:lnSpc>
                        <a:spcAft>
                          <a:spcPts val="0"/>
                        </a:spcAft>
                      </a:pPr>
                      <a:r>
                        <a:rPr lang="en-US" sz="1000">
                          <a:effectLst/>
                        </a:rPr>
                        <a:t>Okay approach, incorrect footwork, elbow below head- 3 to 5 successful hits out of 10 over and in the court.</a:t>
                      </a:r>
                      <a:endParaRPr lang="en-PH" sz="110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tc>
                  <a:txBody>
                    <a:bodyPr/>
                    <a:lstStyle/>
                    <a:p>
                      <a:pPr>
                        <a:lnSpc>
                          <a:spcPct val="107000"/>
                        </a:lnSpc>
                        <a:spcAft>
                          <a:spcPts val="0"/>
                        </a:spcAft>
                      </a:pPr>
                      <a:r>
                        <a:rPr lang="en-US" sz="1000">
                          <a:effectLst/>
                        </a:rPr>
                        <a:t>Correct approach, left right left footwork, elbow above head, follow through - 5 to 7 successful hits out of 10 over and in the court.</a:t>
                      </a:r>
                      <a:endParaRPr lang="en-PH" sz="110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tc>
                  <a:txBody>
                    <a:bodyPr/>
                    <a:lstStyle/>
                    <a:p>
                      <a:pPr>
                        <a:lnSpc>
                          <a:spcPct val="107000"/>
                        </a:lnSpc>
                        <a:spcAft>
                          <a:spcPts val="0"/>
                        </a:spcAft>
                      </a:pPr>
                      <a:r>
                        <a:rPr lang="en-US" sz="1000">
                          <a:effectLst/>
                        </a:rPr>
                        <a:t>Correct approach, left right left footwork, elbow above head, follow through 8 to 10 successful hits out of 10 over and in the court.</a:t>
                      </a:r>
                      <a:endParaRPr lang="en-PH" sz="110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extLst>
                  <a:ext uri="{0D108BD9-81ED-4DB2-BD59-A6C34878D82A}">
                    <a16:rowId xmlns:a16="http://schemas.microsoft.com/office/drawing/2014/main" val="440520678"/>
                  </a:ext>
                </a:extLst>
              </a:tr>
              <a:tr h="497103">
                <a:tc>
                  <a:txBody>
                    <a:bodyPr/>
                    <a:lstStyle/>
                    <a:p>
                      <a:pPr>
                        <a:lnSpc>
                          <a:spcPct val="107000"/>
                        </a:lnSpc>
                        <a:spcAft>
                          <a:spcPts val="0"/>
                        </a:spcAft>
                      </a:pPr>
                      <a:r>
                        <a:rPr lang="en-US" sz="1100">
                          <a:effectLst/>
                        </a:rPr>
                        <a:t> </a:t>
                      </a:r>
                      <a:endParaRPr lang="en-PH" sz="110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tc>
                  <a:txBody>
                    <a:bodyPr/>
                    <a:lstStyle/>
                    <a:p>
                      <a:r>
                        <a:rPr lang="en-US" sz="1000">
                          <a:effectLst/>
                        </a:rPr>
                        <a:t>Serving</a:t>
                      </a:r>
                      <a:endParaRPr lang="en-PH"/>
                    </a:p>
                  </a:txBody>
                  <a:tcPr marL="29875" marR="29875" marT="0" marB="0"/>
                </a:tc>
                <a:tc>
                  <a:txBody>
                    <a:bodyPr/>
                    <a:lstStyle/>
                    <a:p>
                      <a:pPr>
                        <a:lnSpc>
                          <a:spcPct val="107000"/>
                        </a:lnSpc>
                        <a:spcAft>
                          <a:spcPts val="0"/>
                        </a:spcAft>
                      </a:pPr>
                      <a:r>
                        <a:rPr lang="en-US" sz="1000">
                          <a:effectLst/>
                        </a:rPr>
                        <a:t>Ball not over or near net, ball hit off fingers or wrist. 1-2 to target.</a:t>
                      </a:r>
                      <a:endParaRPr lang="en-PH" sz="110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tc>
                  <a:txBody>
                    <a:bodyPr/>
                    <a:lstStyle/>
                    <a:p>
                      <a:pPr>
                        <a:lnSpc>
                          <a:spcPct val="107000"/>
                        </a:lnSpc>
                        <a:spcAft>
                          <a:spcPts val="0"/>
                        </a:spcAft>
                      </a:pPr>
                      <a:r>
                        <a:rPr lang="en-US" sz="1000">
                          <a:effectLst/>
                        </a:rPr>
                        <a:t>Serve made over net, not correct weight transfer. 3-5 to target.</a:t>
                      </a:r>
                      <a:endParaRPr lang="en-PH" sz="110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tc>
                  <a:txBody>
                    <a:bodyPr/>
                    <a:lstStyle/>
                    <a:p>
                      <a:pPr>
                        <a:lnSpc>
                          <a:spcPct val="107000"/>
                        </a:lnSpc>
                        <a:spcAft>
                          <a:spcPts val="0"/>
                        </a:spcAft>
                      </a:pPr>
                      <a:r>
                        <a:rPr lang="en-US" sz="1000">
                          <a:effectLst/>
                        </a:rPr>
                        <a:t>Serve over and in, serve included weight transfer and correct contact. 5-7 to target.</a:t>
                      </a:r>
                      <a:endParaRPr lang="en-PH" sz="110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tc>
                  <a:txBody>
                    <a:bodyPr/>
                    <a:lstStyle/>
                    <a:p>
                      <a:pPr>
                        <a:lnSpc>
                          <a:spcPct val="107000"/>
                        </a:lnSpc>
                        <a:spcAft>
                          <a:spcPts val="0"/>
                        </a:spcAft>
                      </a:pPr>
                      <a:r>
                        <a:rPr lang="en-US" sz="1000">
                          <a:effectLst/>
                        </a:rPr>
                        <a:t>Serve over and in, serve included weight transfer and correct contact, ball intricate to pass. 8-10 to target.</a:t>
                      </a:r>
                      <a:endParaRPr lang="en-PH" sz="110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extLst>
                  <a:ext uri="{0D108BD9-81ED-4DB2-BD59-A6C34878D82A}">
                    <a16:rowId xmlns:a16="http://schemas.microsoft.com/office/drawing/2014/main" val="4101830326"/>
                  </a:ext>
                </a:extLst>
              </a:tr>
              <a:tr h="600330">
                <a:tc>
                  <a:txBody>
                    <a:bodyPr/>
                    <a:lstStyle/>
                    <a:p>
                      <a:pPr>
                        <a:lnSpc>
                          <a:spcPct val="107000"/>
                        </a:lnSpc>
                        <a:spcAft>
                          <a:spcPts val="0"/>
                        </a:spcAft>
                      </a:pPr>
                      <a:r>
                        <a:rPr lang="en-US" sz="1100">
                          <a:effectLst/>
                        </a:rPr>
                        <a:t> </a:t>
                      </a:r>
                      <a:endParaRPr lang="en-PH" sz="110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tc>
                  <a:txBody>
                    <a:bodyPr/>
                    <a:lstStyle/>
                    <a:p>
                      <a:r>
                        <a:rPr lang="en-US" sz="1000">
                          <a:effectLst/>
                        </a:rPr>
                        <a:t>Communication</a:t>
                      </a:r>
                      <a:endParaRPr lang="en-PH"/>
                    </a:p>
                  </a:txBody>
                  <a:tcPr marL="29875" marR="29875" marT="0" marB="0"/>
                </a:tc>
                <a:tc>
                  <a:txBody>
                    <a:bodyPr/>
                    <a:lstStyle/>
                    <a:p>
                      <a:pPr>
                        <a:lnSpc>
                          <a:spcPct val="107000"/>
                        </a:lnSpc>
                        <a:spcAft>
                          <a:spcPts val="0"/>
                        </a:spcAft>
                      </a:pPr>
                      <a:r>
                        <a:rPr lang="en-US" sz="1000">
                          <a:effectLst/>
                        </a:rPr>
                        <a:t>No communication runs into teammates.</a:t>
                      </a:r>
                      <a:endParaRPr lang="en-PH" sz="110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tc>
                  <a:txBody>
                    <a:bodyPr/>
                    <a:lstStyle/>
                    <a:p>
                      <a:pPr>
                        <a:lnSpc>
                          <a:spcPct val="107000"/>
                        </a:lnSpc>
                        <a:spcAft>
                          <a:spcPts val="0"/>
                        </a:spcAft>
                      </a:pPr>
                      <a:r>
                        <a:rPr lang="en-US" sz="1000">
                          <a:effectLst/>
                        </a:rPr>
                        <a:t>Listens to teammates but does not call for balls.</a:t>
                      </a:r>
                      <a:endParaRPr lang="en-PH" sz="110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tc>
                  <a:txBody>
                    <a:bodyPr/>
                    <a:lstStyle/>
                    <a:p>
                      <a:pPr>
                        <a:lnSpc>
                          <a:spcPct val="107000"/>
                        </a:lnSpc>
                        <a:spcAft>
                          <a:spcPts val="0"/>
                        </a:spcAft>
                      </a:pPr>
                      <a:r>
                        <a:rPr lang="en-US" sz="1000">
                          <a:effectLst/>
                        </a:rPr>
                        <a:t>Calls for most balls, listens for teammates, encourages interaction.</a:t>
                      </a:r>
                      <a:endParaRPr lang="en-PH" sz="110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tc>
                  <a:txBody>
                    <a:bodyPr/>
                    <a:lstStyle/>
                    <a:p>
                      <a:pPr>
                        <a:lnSpc>
                          <a:spcPct val="107000"/>
                        </a:lnSpc>
                        <a:spcAft>
                          <a:spcPts val="0"/>
                        </a:spcAft>
                      </a:pPr>
                      <a:r>
                        <a:rPr lang="en-US" sz="1000">
                          <a:effectLst/>
                        </a:rPr>
                        <a:t>Calls for all balls, listens to teammates when they call balls, talks throughout entire play.</a:t>
                      </a:r>
                      <a:endParaRPr lang="en-PH" sz="110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extLst>
                  <a:ext uri="{0D108BD9-81ED-4DB2-BD59-A6C34878D82A}">
                    <a16:rowId xmlns:a16="http://schemas.microsoft.com/office/drawing/2014/main" val="3349123315"/>
                  </a:ext>
                </a:extLst>
              </a:tr>
              <a:tr h="328913">
                <a:tc>
                  <a:txBody>
                    <a:bodyPr/>
                    <a:lstStyle/>
                    <a:p>
                      <a:pPr>
                        <a:lnSpc>
                          <a:spcPct val="107000"/>
                        </a:lnSpc>
                        <a:spcAft>
                          <a:spcPts val="0"/>
                        </a:spcAft>
                      </a:pPr>
                      <a:r>
                        <a:rPr lang="en-US" sz="1100">
                          <a:effectLst/>
                        </a:rPr>
                        <a:t> </a:t>
                      </a:r>
                      <a:endParaRPr lang="en-PH" sz="110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tc>
                  <a:txBody>
                    <a:bodyPr/>
                    <a:lstStyle/>
                    <a:p>
                      <a:r>
                        <a:rPr lang="en-US" sz="1000">
                          <a:effectLst/>
                        </a:rPr>
                        <a:t>Teamwork</a:t>
                      </a:r>
                      <a:endParaRPr lang="en-PH"/>
                    </a:p>
                  </a:txBody>
                  <a:tcPr marL="29875" marR="29875" marT="0" marB="0"/>
                </a:tc>
                <a:tc>
                  <a:txBody>
                    <a:bodyPr/>
                    <a:lstStyle/>
                    <a:p>
                      <a:pPr>
                        <a:lnSpc>
                          <a:spcPct val="107000"/>
                        </a:lnSpc>
                        <a:spcAft>
                          <a:spcPts val="0"/>
                        </a:spcAft>
                      </a:pPr>
                      <a:r>
                        <a:rPr lang="en-US" sz="1000">
                          <a:effectLst/>
                        </a:rPr>
                        <a:t>Rude to teammates, puts others down.</a:t>
                      </a:r>
                      <a:endParaRPr lang="en-PH" sz="110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tc>
                  <a:txBody>
                    <a:bodyPr/>
                    <a:lstStyle/>
                    <a:p>
                      <a:pPr>
                        <a:lnSpc>
                          <a:spcPct val="107000"/>
                        </a:lnSpc>
                        <a:spcAft>
                          <a:spcPts val="0"/>
                        </a:spcAft>
                      </a:pPr>
                      <a:r>
                        <a:rPr lang="en-US" sz="1000">
                          <a:effectLst/>
                        </a:rPr>
                        <a:t>Puts self-down when making mistakes (shuts down)</a:t>
                      </a:r>
                      <a:endParaRPr lang="en-PH" sz="110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tc>
                  <a:txBody>
                    <a:bodyPr/>
                    <a:lstStyle/>
                    <a:p>
                      <a:pPr>
                        <a:lnSpc>
                          <a:spcPct val="107000"/>
                        </a:lnSpc>
                        <a:spcAft>
                          <a:spcPts val="0"/>
                        </a:spcAft>
                      </a:pPr>
                      <a:r>
                        <a:rPr lang="en-US" sz="1000">
                          <a:effectLst/>
                        </a:rPr>
                        <a:t>Cheers on teammates while staying optimistic.</a:t>
                      </a:r>
                      <a:endParaRPr lang="en-PH" sz="110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tc>
                  <a:txBody>
                    <a:bodyPr/>
                    <a:lstStyle/>
                    <a:p>
                      <a:pPr>
                        <a:lnSpc>
                          <a:spcPct val="107000"/>
                        </a:lnSpc>
                        <a:spcAft>
                          <a:spcPts val="0"/>
                        </a:spcAft>
                      </a:pPr>
                      <a:r>
                        <a:rPr lang="en-US" sz="1000">
                          <a:effectLst/>
                        </a:rPr>
                        <a:t>Includes everyone in game, support teammates.</a:t>
                      </a:r>
                      <a:endParaRPr lang="en-PH" sz="110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extLst>
                  <a:ext uri="{0D108BD9-81ED-4DB2-BD59-A6C34878D82A}">
                    <a16:rowId xmlns:a16="http://schemas.microsoft.com/office/drawing/2014/main" val="1189189333"/>
                  </a:ext>
                </a:extLst>
              </a:tr>
              <a:tr h="532260">
                <a:tc>
                  <a:txBody>
                    <a:bodyPr/>
                    <a:lstStyle/>
                    <a:p>
                      <a:pPr>
                        <a:lnSpc>
                          <a:spcPct val="107000"/>
                        </a:lnSpc>
                        <a:spcAft>
                          <a:spcPts val="0"/>
                        </a:spcAft>
                      </a:pPr>
                      <a:r>
                        <a:rPr lang="en-US" sz="1100">
                          <a:effectLst/>
                        </a:rPr>
                        <a:t> </a:t>
                      </a:r>
                      <a:endParaRPr lang="en-PH" sz="110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tc>
                  <a:txBody>
                    <a:bodyPr/>
                    <a:lstStyle/>
                    <a:p>
                      <a:r>
                        <a:rPr lang="en-US" sz="1000" dirty="0">
                          <a:effectLst/>
                        </a:rPr>
                        <a:t>Sportsmanship</a:t>
                      </a:r>
                      <a:endParaRPr lang="en-PH" dirty="0"/>
                    </a:p>
                  </a:txBody>
                  <a:tcPr marL="29875" marR="29875" marT="0" marB="0"/>
                </a:tc>
                <a:tc>
                  <a:txBody>
                    <a:bodyPr/>
                    <a:lstStyle/>
                    <a:p>
                      <a:pPr>
                        <a:lnSpc>
                          <a:spcPct val="107000"/>
                        </a:lnSpc>
                        <a:spcAft>
                          <a:spcPts val="0"/>
                        </a:spcAft>
                      </a:pPr>
                      <a:r>
                        <a:rPr lang="en-US" sz="1000">
                          <a:effectLst/>
                        </a:rPr>
                        <a:t>Not honest, argues with teammates and opponents.</a:t>
                      </a:r>
                      <a:endParaRPr lang="en-PH" sz="110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tc>
                  <a:txBody>
                    <a:bodyPr/>
                    <a:lstStyle/>
                    <a:p>
                      <a:pPr>
                        <a:lnSpc>
                          <a:spcPct val="107000"/>
                        </a:lnSpc>
                        <a:spcAft>
                          <a:spcPts val="0"/>
                        </a:spcAft>
                      </a:pPr>
                      <a:r>
                        <a:rPr lang="en-US" sz="1000">
                          <a:effectLst/>
                        </a:rPr>
                        <a:t>Dishonest, puts teammates and opponents down, pessimistic towards game.</a:t>
                      </a:r>
                      <a:endParaRPr lang="en-PH" sz="110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tc>
                  <a:txBody>
                    <a:bodyPr/>
                    <a:lstStyle/>
                    <a:p>
                      <a:pPr>
                        <a:lnSpc>
                          <a:spcPct val="107000"/>
                        </a:lnSpc>
                        <a:spcAft>
                          <a:spcPts val="0"/>
                        </a:spcAft>
                      </a:pPr>
                      <a:r>
                        <a:rPr lang="en-US" sz="1000">
                          <a:effectLst/>
                        </a:rPr>
                        <a:t>Honest play helps teammates with skills and play, polite towards opponents.</a:t>
                      </a:r>
                      <a:endParaRPr lang="en-PH" sz="110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tc>
                  <a:txBody>
                    <a:bodyPr/>
                    <a:lstStyle/>
                    <a:p>
                      <a:pPr>
                        <a:lnSpc>
                          <a:spcPct val="107000"/>
                        </a:lnSpc>
                        <a:spcAft>
                          <a:spcPts val="0"/>
                        </a:spcAft>
                      </a:pPr>
                      <a:r>
                        <a:rPr lang="en-US" sz="1000" dirty="0">
                          <a:effectLst/>
                        </a:rPr>
                        <a:t>Follows all rules, takes charge with bettering team and opponents’ skill and knowledge wise with a good attitude.</a:t>
                      </a:r>
                      <a:endParaRPr lang="en-PH" sz="1100" dirty="0">
                        <a:effectLst/>
                        <a:latin typeface="Calibri" panose="020F0502020204030204" pitchFamily="34" charset="0"/>
                        <a:ea typeface="DengXian" panose="02010600030101010101" pitchFamily="2" charset="-122"/>
                        <a:cs typeface="Times New Roman" panose="02020603050405020304" pitchFamily="18" charset="0"/>
                      </a:endParaRPr>
                    </a:p>
                  </a:txBody>
                  <a:tcPr marL="29875" marR="29875" marT="0" marB="0"/>
                </a:tc>
                <a:extLst>
                  <a:ext uri="{0D108BD9-81ED-4DB2-BD59-A6C34878D82A}">
                    <a16:rowId xmlns:a16="http://schemas.microsoft.com/office/drawing/2014/main" val="3972141540"/>
                  </a:ext>
                </a:extLst>
              </a:tr>
            </a:tbl>
          </a:graphicData>
        </a:graphic>
      </p:graphicFrame>
    </p:spTree>
    <p:extLst>
      <p:ext uri="{BB962C8B-B14F-4D97-AF65-F5344CB8AC3E}">
        <p14:creationId xmlns:p14="http://schemas.microsoft.com/office/powerpoint/2010/main" val="1788538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E6D4B-191B-426A-A708-6DFE6C2EE74D}"/>
              </a:ext>
            </a:extLst>
          </p:cNvPr>
          <p:cNvSpPr>
            <a:spLocks noGrp="1"/>
          </p:cNvSpPr>
          <p:nvPr>
            <p:ph type="title"/>
          </p:nvPr>
        </p:nvSpPr>
        <p:spPr>
          <a:xfrm>
            <a:off x="467138" y="327957"/>
            <a:ext cx="10515600" cy="1026353"/>
          </a:xfrm>
        </p:spPr>
        <p:txBody>
          <a:bodyPr/>
          <a:lstStyle/>
          <a:p>
            <a:r>
              <a:rPr lang="en-PH" dirty="0">
                <a:solidFill>
                  <a:schemeClr val="bg1"/>
                </a:solidFill>
                <a:latin typeface="Arial Black" panose="020B0A04020102020204" pitchFamily="34" charset="0"/>
              </a:rPr>
              <a:t>OBJECTIVES</a:t>
            </a:r>
            <a:endParaRPr lang="en-PH" dirty="0">
              <a:latin typeface="Arial Black" panose="020B0A04020102020204" pitchFamily="34" charset="0"/>
            </a:endParaRPr>
          </a:p>
        </p:txBody>
      </p:sp>
      <p:sp>
        <p:nvSpPr>
          <p:cNvPr id="3" name="Content Placeholder 2">
            <a:extLst>
              <a:ext uri="{FF2B5EF4-FFF2-40B4-BE49-F238E27FC236}">
                <a16:creationId xmlns:a16="http://schemas.microsoft.com/office/drawing/2014/main" id="{E8692878-938E-46D5-91B9-D5FF9ACC4E81}"/>
              </a:ext>
            </a:extLst>
          </p:cNvPr>
          <p:cNvSpPr>
            <a:spLocks noGrp="1"/>
          </p:cNvSpPr>
          <p:nvPr>
            <p:ph idx="1"/>
          </p:nvPr>
        </p:nvSpPr>
        <p:spPr>
          <a:xfrm>
            <a:off x="467138" y="1563757"/>
            <a:ext cx="11115261" cy="4045950"/>
          </a:xfrm>
        </p:spPr>
        <p:txBody>
          <a:bodyPr>
            <a:normAutofit/>
          </a:bodyPr>
          <a:lstStyle/>
          <a:p>
            <a:pPr marL="0" indent="0">
              <a:buNone/>
            </a:pPr>
            <a:r>
              <a:rPr lang="en-PH" sz="4000" dirty="0">
                <a:solidFill>
                  <a:schemeClr val="bg1"/>
                </a:solidFill>
              </a:rPr>
              <a:t>At the end of the lesson, student should be able to:</a:t>
            </a:r>
          </a:p>
          <a:p>
            <a:pPr marL="0" indent="0">
              <a:buNone/>
            </a:pPr>
            <a:endParaRPr lang="en-PH" sz="4000" dirty="0">
              <a:solidFill>
                <a:schemeClr val="bg1"/>
              </a:solidFill>
            </a:endParaRPr>
          </a:p>
          <a:p>
            <a:r>
              <a:rPr lang="en-PH" sz="3600" dirty="0">
                <a:solidFill>
                  <a:schemeClr val="bg1"/>
                </a:solidFill>
              </a:rPr>
              <a:t>Learn the different skills in Volleyball</a:t>
            </a:r>
          </a:p>
          <a:p>
            <a:r>
              <a:rPr lang="en-PH" sz="3600" dirty="0">
                <a:solidFill>
                  <a:schemeClr val="bg1"/>
                </a:solidFill>
              </a:rPr>
              <a:t>Perform the different skills</a:t>
            </a:r>
          </a:p>
          <a:p>
            <a:r>
              <a:rPr lang="en-PH" sz="3600" dirty="0">
                <a:solidFill>
                  <a:schemeClr val="bg1"/>
                </a:solidFill>
              </a:rPr>
              <a:t>Apply the different skills in an actual game</a:t>
            </a:r>
          </a:p>
        </p:txBody>
      </p:sp>
    </p:spTree>
    <p:extLst>
      <p:ext uri="{BB962C8B-B14F-4D97-AF65-F5344CB8AC3E}">
        <p14:creationId xmlns:p14="http://schemas.microsoft.com/office/powerpoint/2010/main" val="3081451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962DEC-1BFF-4407-96B4-350E66D6D5EA}"/>
              </a:ext>
            </a:extLst>
          </p:cNvPr>
          <p:cNvSpPr>
            <a:spLocks noGrp="1"/>
          </p:cNvSpPr>
          <p:nvPr>
            <p:ph idx="1"/>
          </p:nvPr>
        </p:nvSpPr>
        <p:spPr>
          <a:xfrm>
            <a:off x="3935896" y="1404728"/>
            <a:ext cx="7417904" cy="3882887"/>
          </a:xfrm>
        </p:spPr>
        <p:txBody>
          <a:bodyPr>
            <a:normAutofit fontScale="77500" lnSpcReduction="20000"/>
          </a:bodyPr>
          <a:lstStyle/>
          <a:p>
            <a:r>
              <a:rPr lang="en-PH" dirty="0">
                <a:solidFill>
                  <a:schemeClr val="bg1"/>
                </a:solidFill>
              </a:rPr>
              <a:t>Created in the United States in 1885</a:t>
            </a:r>
          </a:p>
          <a:p>
            <a:r>
              <a:rPr lang="en-PH" dirty="0">
                <a:solidFill>
                  <a:schemeClr val="bg1"/>
                </a:solidFill>
              </a:rPr>
              <a:t>William G. Morgan of the Young Men’s Christian Academy is credited with its creation</a:t>
            </a:r>
          </a:p>
          <a:p>
            <a:r>
              <a:rPr lang="en-PH" dirty="0">
                <a:solidFill>
                  <a:schemeClr val="bg1"/>
                </a:solidFill>
              </a:rPr>
              <a:t>Decided to blend elements of basketball, baseball, tennis, and handball</a:t>
            </a:r>
          </a:p>
          <a:p>
            <a:r>
              <a:rPr lang="en-PH" dirty="0">
                <a:solidFill>
                  <a:schemeClr val="bg1"/>
                </a:solidFill>
              </a:rPr>
              <a:t>He intended to create a game for his classes of business when which would demand less physical contact than basketball</a:t>
            </a:r>
          </a:p>
          <a:p>
            <a:r>
              <a:rPr lang="en-PH" dirty="0">
                <a:solidFill>
                  <a:schemeClr val="bg1"/>
                </a:solidFill>
              </a:rPr>
              <a:t>Originally the game was called </a:t>
            </a:r>
            <a:r>
              <a:rPr lang="en-PH" dirty="0" err="1">
                <a:solidFill>
                  <a:schemeClr val="bg1"/>
                </a:solidFill>
              </a:rPr>
              <a:t>mintonette</a:t>
            </a:r>
            <a:r>
              <a:rPr lang="en-PH" dirty="0">
                <a:solidFill>
                  <a:schemeClr val="bg1"/>
                </a:solidFill>
              </a:rPr>
              <a:t>.</a:t>
            </a:r>
          </a:p>
          <a:p>
            <a:r>
              <a:rPr lang="en-PH" dirty="0">
                <a:solidFill>
                  <a:schemeClr val="bg1"/>
                </a:solidFill>
              </a:rPr>
              <a:t>During a demonstration game, someone remarked to Morgan that the players seemed to be volleying the ball back and forth over the net, and perhaps "volleyball" would be a more descriptive name for the sport.</a:t>
            </a:r>
          </a:p>
          <a:p>
            <a:endParaRPr lang="en-PH" dirty="0">
              <a:solidFill>
                <a:schemeClr val="bg1"/>
              </a:solidFill>
            </a:endParaRPr>
          </a:p>
        </p:txBody>
      </p:sp>
      <p:pic>
        <p:nvPicPr>
          <p:cNvPr id="4" name="Picture 3">
            <a:extLst>
              <a:ext uri="{FF2B5EF4-FFF2-40B4-BE49-F238E27FC236}">
                <a16:creationId xmlns:a16="http://schemas.microsoft.com/office/drawing/2014/main" id="{4A002608-3422-4B73-A5BC-F4D52F2C7629}"/>
              </a:ext>
            </a:extLst>
          </p:cNvPr>
          <p:cNvPicPr>
            <a:picLocks noChangeAspect="1"/>
          </p:cNvPicPr>
          <p:nvPr/>
        </p:nvPicPr>
        <p:blipFill>
          <a:blip r:embed="rId2"/>
          <a:stretch>
            <a:fillRect/>
          </a:stretch>
        </p:blipFill>
        <p:spPr>
          <a:xfrm>
            <a:off x="513108" y="1404729"/>
            <a:ext cx="3313596" cy="3882887"/>
          </a:xfrm>
          <a:prstGeom prst="rect">
            <a:avLst/>
          </a:prstGeom>
        </p:spPr>
      </p:pic>
      <p:sp>
        <p:nvSpPr>
          <p:cNvPr id="5" name="TextBox 4">
            <a:extLst>
              <a:ext uri="{FF2B5EF4-FFF2-40B4-BE49-F238E27FC236}">
                <a16:creationId xmlns:a16="http://schemas.microsoft.com/office/drawing/2014/main" id="{BF81EA33-D815-458D-8D55-F772CBECFC77}"/>
              </a:ext>
            </a:extLst>
          </p:cNvPr>
          <p:cNvSpPr txBox="1"/>
          <p:nvPr/>
        </p:nvSpPr>
        <p:spPr>
          <a:xfrm>
            <a:off x="513108" y="331305"/>
            <a:ext cx="7417903" cy="769441"/>
          </a:xfrm>
          <a:prstGeom prst="rect">
            <a:avLst/>
          </a:prstGeom>
          <a:noFill/>
        </p:spPr>
        <p:txBody>
          <a:bodyPr wrap="square" rtlCol="0">
            <a:spAutoFit/>
          </a:bodyPr>
          <a:lstStyle/>
          <a:p>
            <a:r>
              <a:rPr lang="en-PH" sz="4400" dirty="0">
                <a:solidFill>
                  <a:schemeClr val="bg1"/>
                </a:solidFill>
                <a:latin typeface="Arial Black" panose="020B0A04020102020204" pitchFamily="34" charset="0"/>
              </a:rPr>
              <a:t>History of Volleyball</a:t>
            </a:r>
          </a:p>
        </p:txBody>
      </p:sp>
    </p:spTree>
    <p:extLst>
      <p:ext uri="{BB962C8B-B14F-4D97-AF65-F5344CB8AC3E}">
        <p14:creationId xmlns:p14="http://schemas.microsoft.com/office/powerpoint/2010/main" val="2549034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F08EE6-8F2C-484D-82C3-B49B56147A9E}"/>
              </a:ext>
            </a:extLst>
          </p:cNvPr>
          <p:cNvSpPr>
            <a:spLocks noGrp="1"/>
          </p:cNvSpPr>
          <p:nvPr>
            <p:ph idx="1"/>
          </p:nvPr>
        </p:nvSpPr>
        <p:spPr>
          <a:xfrm>
            <a:off x="838200" y="460651"/>
            <a:ext cx="10515600" cy="4826966"/>
          </a:xfrm>
        </p:spPr>
        <p:txBody>
          <a:bodyPr>
            <a:normAutofit/>
          </a:bodyPr>
          <a:lstStyle/>
          <a:p>
            <a:pPr marL="0" indent="0" algn="ctr">
              <a:buNone/>
            </a:pPr>
            <a:r>
              <a:rPr lang="en-PH" sz="6000" dirty="0">
                <a:solidFill>
                  <a:schemeClr val="bg1"/>
                </a:solidFill>
                <a:latin typeface="Arial Black" panose="020B0A04020102020204" pitchFamily="34" charset="0"/>
              </a:rPr>
              <a:t>Five Basic Skills in Volleyball</a:t>
            </a:r>
          </a:p>
        </p:txBody>
      </p:sp>
      <p:pic>
        <p:nvPicPr>
          <p:cNvPr id="4" name="Picture 3">
            <a:extLst>
              <a:ext uri="{FF2B5EF4-FFF2-40B4-BE49-F238E27FC236}">
                <a16:creationId xmlns:a16="http://schemas.microsoft.com/office/drawing/2014/main" id="{9B2C5F4C-95A7-4B8B-A4D9-D08F57E36878}"/>
              </a:ext>
            </a:extLst>
          </p:cNvPr>
          <p:cNvPicPr>
            <a:picLocks noChangeAspect="1"/>
          </p:cNvPicPr>
          <p:nvPr/>
        </p:nvPicPr>
        <p:blipFill>
          <a:blip r:embed="rId2"/>
          <a:stretch>
            <a:fillRect/>
          </a:stretch>
        </p:blipFill>
        <p:spPr>
          <a:xfrm>
            <a:off x="413717" y="3191289"/>
            <a:ext cx="3333750" cy="2228850"/>
          </a:xfrm>
          <a:prstGeom prst="rect">
            <a:avLst/>
          </a:prstGeom>
        </p:spPr>
      </p:pic>
      <p:pic>
        <p:nvPicPr>
          <p:cNvPr id="5" name="Picture 4">
            <a:extLst>
              <a:ext uri="{FF2B5EF4-FFF2-40B4-BE49-F238E27FC236}">
                <a16:creationId xmlns:a16="http://schemas.microsoft.com/office/drawing/2014/main" id="{892231BA-7BC8-436F-B4A7-F2F42296E61C}"/>
              </a:ext>
            </a:extLst>
          </p:cNvPr>
          <p:cNvPicPr>
            <a:picLocks noChangeAspect="1"/>
          </p:cNvPicPr>
          <p:nvPr/>
        </p:nvPicPr>
        <p:blipFill>
          <a:blip r:embed="rId3"/>
          <a:stretch>
            <a:fillRect/>
          </a:stretch>
        </p:blipFill>
        <p:spPr>
          <a:xfrm>
            <a:off x="2814016" y="2098424"/>
            <a:ext cx="2076035" cy="2963864"/>
          </a:xfrm>
          <a:prstGeom prst="rect">
            <a:avLst/>
          </a:prstGeom>
        </p:spPr>
      </p:pic>
      <p:pic>
        <p:nvPicPr>
          <p:cNvPr id="6" name="Picture 5">
            <a:extLst>
              <a:ext uri="{FF2B5EF4-FFF2-40B4-BE49-F238E27FC236}">
                <a16:creationId xmlns:a16="http://schemas.microsoft.com/office/drawing/2014/main" id="{FD08C033-9FDC-4E9A-9156-FE5D23508E99}"/>
              </a:ext>
            </a:extLst>
          </p:cNvPr>
          <p:cNvPicPr>
            <a:picLocks noChangeAspect="1"/>
          </p:cNvPicPr>
          <p:nvPr/>
        </p:nvPicPr>
        <p:blipFill rotWithShape="1">
          <a:blip r:embed="rId4"/>
          <a:srcRect l="13042" t="-3420" r="2339" b="3420"/>
          <a:stretch/>
        </p:blipFill>
        <p:spPr>
          <a:xfrm>
            <a:off x="4585075" y="3125028"/>
            <a:ext cx="2712805" cy="2228849"/>
          </a:xfrm>
          <a:prstGeom prst="rect">
            <a:avLst/>
          </a:prstGeom>
        </p:spPr>
      </p:pic>
      <p:pic>
        <p:nvPicPr>
          <p:cNvPr id="7" name="Picture 6">
            <a:extLst>
              <a:ext uri="{FF2B5EF4-FFF2-40B4-BE49-F238E27FC236}">
                <a16:creationId xmlns:a16="http://schemas.microsoft.com/office/drawing/2014/main" id="{86A34709-B51A-4681-B50E-D3FF3EF928A6}"/>
              </a:ext>
            </a:extLst>
          </p:cNvPr>
          <p:cNvPicPr>
            <a:picLocks noChangeAspect="1"/>
          </p:cNvPicPr>
          <p:nvPr/>
        </p:nvPicPr>
        <p:blipFill rotWithShape="1">
          <a:blip r:embed="rId5"/>
          <a:srcRect b="21932"/>
          <a:stretch/>
        </p:blipFill>
        <p:spPr>
          <a:xfrm>
            <a:off x="6992903" y="2098425"/>
            <a:ext cx="2410983" cy="2963864"/>
          </a:xfrm>
          <a:prstGeom prst="rect">
            <a:avLst/>
          </a:prstGeom>
        </p:spPr>
      </p:pic>
      <p:pic>
        <p:nvPicPr>
          <p:cNvPr id="8" name="Picture 7">
            <a:extLst>
              <a:ext uri="{FF2B5EF4-FFF2-40B4-BE49-F238E27FC236}">
                <a16:creationId xmlns:a16="http://schemas.microsoft.com/office/drawing/2014/main" id="{BFC48E35-A8E7-4E2E-806C-66BE8EDD995E}"/>
              </a:ext>
            </a:extLst>
          </p:cNvPr>
          <p:cNvPicPr>
            <a:picLocks noChangeAspect="1"/>
          </p:cNvPicPr>
          <p:nvPr/>
        </p:nvPicPr>
        <p:blipFill>
          <a:blip r:embed="rId6"/>
          <a:stretch>
            <a:fillRect/>
          </a:stretch>
        </p:blipFill>
        <p:spPr>
          <a:xfrm>
            <a:off x="9065477" y="3416619"/>
            <a:ext cx="2712805" cy="2003519"/>
          </a:xfrm>
          <a:prstGeom prst="rect">
            <a:avLst/>
          </a:prstGeom>
        </p:spPr>
      </p:pic>
    </p:spTree>
    <p:extLst>
      <p:ext uri="{BB962C8B-B14F-4D97-AF65-F5344CB8AC3E}">
        <p14:creationId xmlns:p14="http://schemas.microsoft.com/office/powerpoint/2010/main" val="3475261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017C7-0C75-43EA-80A7-11162DEBFB8F}"/>
              </a:ext>
            </a:extLst>
          </p:cNvPr>
          <p:cNvSpPr>
            <a:spLocks noGrp="1"/>
          </p:cNvSpPr>
          <p:nvPr>
            <p:ph type="title"/>
          </p:nvPr>
        </p:nvSpPr>
        <p:spPr/>
        <p:txBody>
          <a:bodyPr>
            <a:normAutofit/>
          </a:bodyPr>
          <a:lstStyle/>
          <a:p>
            <a:r>
              <a:rPr lang="en-PH" sz="6000" dirty="0">
                <a:solidFill>
                  <a:schemeClr val="bg1"/>
                </a:solidFill>
                <a:latin typeface="Arial Black" panose="020B0A04020102020204" pitchFamily="34" charset="0"/>
              </a:rPr>
              <a:t>Serve Station </a:t>
            </a:r>
          </a:p>
        </p:txBody>
      </p:sp>
      <p:sp>
        <p:nvSpPr>
          <p:cNvPr id="3" name="Content Placeholder 2">
            <a:extLst>
              <a:ext uri="{FF2B5EF4-FFF2-40B4-BE49-F238E27FC236}">
                <a16:creationId xmlns:a16="http://schemas.microsoft.com/office/drawing/2014/main" id="{E9C56A20-65D2-4315-B044-D8CE71FE15A8}"/>
              </a:ext>
            </a:extLst>
          </p:cNvPr>
          <p:cNvSpPr>
            <a:spLocks noGrp="1"/>
          </p:cNvSpPr>
          <p:nvPr>
            <p:ph idx="1"/>
          </p:nvPr>
        </p:nvSpPr>
        <p:spPr/>
        <p:txBody>
          <a:bodyPr>
            <a:normAutofit/>
          </a:bodyPr>
          <a:lstStyle/>
          <a:p>
            <a:r>
              <a:rPr lang="en-PH" sz="4400" dirty="0">
                <a:solidFill>
                  <a:schemeClr val="bg1"/>
                </a:solidFill>
              </a:rPr>
              <a:t>Use wall space. Tape a target height and distance for students to practice serve.</a:t>
            </a:r>
          </a:p>
          <a:p>
            <a:r>
              <a:rPr lang="en-PH" sz="4400" dirty="0">
                <a:solidFill>
                  <a:schemeClr val="bg1"/>
                </a:solidFill>
                <a:hlinkClick r:id="rId2"/>
              </a:rPr>
              <a:t>VIDEO</a:t>
            </a:r>
            <a:endParaRPr lang="en-PH" sz="4400" dirty="0">
              <a:solidFill>
                <a:schemeClr val="bg1"/>
              </a:solidFill>
            </a:endParaRPr>
          </a:p>
        </p:txBody>
      </p:sp>
    </p:spTree>
    <p:extLst>
      <p:ext uri="{BB962C8B-B14F-4D97-AF65-F5344CB8AC3E}">
        <p14:creationId xmlns:p14="http://schemas.microsoft.com/office/powerpoint/2010/main" val="1576194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017C7-0C75-43EA-80A7-11162DEBFB8F}"/>
              </a:ext>
            </a:extLst>
          </p:cNvPr>
          <p:cNvSpPr>
            <a:spLocks noGrp="1"/>
          </p:cNvSpPr>
          <p:nvPr>
            <p:ph type="title"/>
          </p:nvPr>
        </p:nvSpPr>
        <p:spPr/>
        <p:txBody>
          <a:bodyPr>
            <a:normAutofit/>
          </a:bodyPr>
          <a:lstStyle/>
          <a:p>
            <a:r>
              <a:rPr lang="en-PH" sz="6000" dirty="0">
                <a:solidFill>
                  <a:schemeClr val="bg1"/>
                </a:solidFill>
                <a:latin typeface="Arial Black" panose="020B0A04020102020204" pitchFamily="34" charset="0"/>
              </a:rPr>
              <a:t>Block Station </a:t>
            </a:r>
          </a:p>
        </p:txBody>
      </p:sp>
      <p:sp>
        <p:nvSpPr>
          <p:cNvPr id="3" name="Content Placeholder 2">
            <a:extLst>
              <a:ext uri="{FF2B5EF4-FFF2-40B4-BE49-F238E27FC236}">
                <a16:creationId xmlns:a16="http://schemas.microsoft.com/office/drawing/2014/main" id="{E9C56A20-65D2-4315-B044-D8CE71FE15A8}"/>
              </a:ext>
            </a:extLst>
          </p:cNvPr>
          <p:cNvSpPr>
            <a:spLocks noGrp="1"/>
          </p:cNvSpPr>
          <p:nvPr>
            <p:ph idx="1"/>
          </p:nvPr>
        </p:nvSpPr>
        <p:spPr/>
        <p:txBody>
          <a:bodyPr>
            <a:normAutofit/>
          </a:bodyPr>
          <a:lstStyle/>
          <a:p>
            <a:r>
              <a:rPr lang="en-PH" sz="4400" dirty="0">
                <a:solidFill>
                  <a:schemeClr val="bg1"/>
                </a:solidFill>
              </a:rPr>
              <a:t>Use the left side of net, both courts. Students will work in partner pairs on either side of the net. They will jump with arms raised, clap hands over the net, then repeat.</a:t>
            </a:r>
          </a:p>
          <a:p>
            <a:r>
              <a:rPr lang="en-PH" sz="4400" dirty="0">
                <a:solidFill>
                  <a:schemeClr val="bg1"/>
                </a:solidFill>
                <a:hlinkClick r:id="rId2"/>
              </a:rPr>
              <a:t>VIDEO</a:t>
            </a:r>
            <a:endParaRPr lang="en-PH" sz="4400" dirty="0">
              <a:solidFill>
                <a:schemeClr val="bg1"/>
              </a:solidFill>
            </a:endParaRPr>
          </a:p>
        </p:txBody>
      </p:sp>
    </p:spTree>
    <p:extLst>
      <p:ext uri="{BB962C8B-B14F-4D97-AF65-F5344CB8AC3E}">
        <p14:creationId xmlns:p14="http://schemas.microsoft.com/office/powerpoint/2010/main" val="2928916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017C7-0C75-43EA-80A7-11162DEBFB8F}"/>
              </a:ext>
            </a:extLst>
          </p:cNvPr>
          <p:cNvSpPr>
            <a:spLocks noGrp="1"/>
          </p:cNvSpPr>
          <p:nvPr>
            <p:ph type="title"/>
          </p:nvPr>
        </p:nvSpPr>
        <p:spPr/>
        <p:txBody>
          <a:bodyPr>
            <a:normAutofit/>
          </a:bodyPr>
          <a:lstStyle/>
          <a:p>
            <a:r>
              <a:rPr lang="en-PH" sz="6000" dirty="0">
                <a:solidFill>
                  <a:schemeClr val="bg1"/>
                </a:solidFill>
                <a:latin typeface="Arial Black" panose="020B0A04020102020204" pitchFamily="34" charset="0"/>
              </a:rPr>
              <a:t>Forearm Pass Station </a:t>
            </a:r>
          </a:p>
        </p:txBody>
      </p:sp>
      <p:sp>
        <p:nvSpPr>
          <p:cNvPr id="3" name="Content Placeholder 2">
            <a:extLst>
              <a:ext uri="{FF2B5EF4-FFF2-40B4-BE49-F238E27FC236}">
                <a16:creationId xmlns:a16="http://schemas.microsoft.com/office/drawing/2014/main" id="{E9C56A20-65D2-4315-B044-D8CE71FE15A8}"/>
              </a:ext>
            </a:extLst>
          </p:cNvPr>
          <p:cNvSpPr>
            <a:spLocks noGrp="1"/>
          </p:cNvSpPr>
          <p:nvPr>
            <p:ph idx="1"/>
          </p:nvPr>
        </p:nvSpPr>
        <p:spPr/>
        <p:txBody>
          <a:bodyPr>
            <a:normAutofit/>
          </a:bodyPr>
          <a:lstStyle/>
          <a:p>
            <a:r>
              <a:rPr lang="en-PH" sz="4400" dirty="0">
                <a:solidFill>
                  <a:schemeClr val="bg1"/>
                </a:solidFill>
              </a:rPr>
              <a:t>Any open space. Students will work in partner pairs to toss the ball and return with the forearm pass, taking turns.</a:t>
            </a:r>
          </a:p>
          <a:p>
            <a:r>
              <a:rPr lang="en-PH" sz="4400" dirty="0">
                <a:solidFill>
                  <a:schemeClr val="bg1"/>
                </a:solidFill>
                <a:hlinkClick r:id="rId2"/>
              </a:rPr>
              <a:t>VIDEO</a:t>
            </a:r>
            <a:endParaRPr lang="en-PH" sz="4400" dirty="0">
              <a:solidFill>
                <a:schemeClr val="bg1"/>
              </a:solidFill>
            </a:endParaRPr>
          </a:p>
        </p:txBody>
      </p:sp>
    </p:spTree>
    <p:extLst>
      <p:ext uri="{BB962C8B-B14F-4D97-AF65-F5344CB8AC3E}">
        <p14:creationId xmlns:p14="http://schemas.microsoft.com/office/powerpoint/2010/main" val="1503440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017C7-0C75-43EA-80A7-11162DEBFB8F}"/>
              </a:ext>
            </a:extLst>
          </p:cNvPr>
          <p:cNvSpPr>
            <a:spLocks noGrp="1"/>
          </p:cNvSpPr>
          <p:nvPr>
            <p:ph type="title"/>
          </p:nvPr>
        </p:nvSpPr>
        <p:spPr/>
        <p:txBody>
          <a:bodyPr>
            <a:normAutofit/>
          </a:bodyPr>
          <a:lstStyle/>
          <a:p>
            <a:r>
              <a:rPr lang="en-PH" sz="6000" dirty="0">
                <a:solidFill>
                  <a:schemeClr val="bg1"/>
                </a:solidFill>
                <a:latin typeface="Arial Black" panose="020B0A04020102020204" pitchFamily="34" charset="0"/>
              </a:rPr>
              <a:t>Overhand Pass Station </a:t>
            </a:r>
          </a:p>
        </p:txBody>
      </p:sp>
      <p:sp>
        <p:nvSpPr>
          <p:cNvPr id="3" name="Content Placeholder 2">
            <a:extLst>
              <a:ext uri="{FF2B5EF4-FFF2-40B4-BE49-F238E27FC236}">
                <a16:creationId xmlns:a16="http://schemas.microsoft.com/office/drawing/2014/main" id="{E9C56A20-65D2-4315-B044-D8CE71FE15A8}"/>
              </a:ext>
            </a:extLst>
          </p:cNvPr>
          <p:cNvSpPr>
            <a:spLocks noGrp="1"/>
          </p:cNvSpPr>
          <p:nvPr>
            <p:ph idx="1"/>
          </p:nvPr>
        </p:nvSpPr>
        <p:spPr/>
        <p:txBody>
          <a:bodyPr>
            <a:normAutofit/>
          </a:bodyPr>
          <a:lstStyle/>
          <a:p>
            <a:r>
              <a:rPr lang="en-PH" sz="4400" dirty="0">
                <a:solidFill>
                  <a:schemeClr val="bg1"/>
                </a:solidFill>
              </a:rPr>
              <a:t>Any open space. Students will work in partner pairs to toss the ball and return with the overhand pass, taking turns.</a:t>
            </a:r>
          </a:p>
          <a:p>
            <a:r>
              <a:rPr lang="en-PH" sz="4400" dirty="0">
                <a:solidFill>
                  <a:schemeClr val="bg1"/>
                </a:solidFill>
                <a:hlinkClick r:id="rId2"/>
              </a:rPr>
              <a:t>VIDEO</a:t>
            </a:r>
            <a:endParaRPr lang="en-PH" sz="4400" dirty="0">
              <a:solidFill>
                <a:schemeClr val="bg1"/>
              </a:solidFill>
            </a:endParaRPr>
          </a:p>
        </p:txBody>
      </p:sp>
    </p:spTree>
    <p:extLst>
      <p:ext uri="{BB962C8B-B14F-4D97-AF65-F5344CB8AC3E}">
        <p14:creationId xmlns:p14="http://schemas.microsoft.com/office/powerpoint/2010/main" val="2225882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017C7-0C75-43EA-80A7-11162DEBFB8F}"/>
              </a:ext>
            </a:extLst>
          </p:cNvPr>
          <p:cNvSpPr>
            <a:spLocks noGrp="1"/>
          </p:cNvSpPr>
          <p:nvPr>
            <p:ph type="title"/>
          </p:nvPr>
        </p:nvSpPr>
        <p:spPr/>
        <p:txBody>
          <a:bodyPr>
            <a:normAutofit/>
          </a:bodyPr>
          <a:lstStyle/>
          <a:p>
            <a:r>
              <a:rPr lang="en-PH" sz="6000" dirty="0">
                <a:solidFill>
                  <a:schemeClr val="bg1"/>
                </a:solidFill>
                <a:latin typeface="Arial Black" panose="020B0A04020102020204" pitchFamily="34" charset="0"/>
              </a:rPr>
              <a:t>Spike Station </a:t>
            </a:r>
          </a:p>
        </p:txBody>
      </p:sp>
      <p:sp>
        <p:nvSpPr>
          <p:cNvPr id="3" name="Content Placeholder 2">
            <a:extLst>
              <a:ext uri="{FF2B5EF4-FFF2-40B4-BE49-F238E27FC236}">
                <a16:creationId xmlns:a16="http://schemas.microsoft.com/office/drawing/2014/main" id="{E9C56A20-65D2-4315-B044-D8CE71FE15A8}"/>
              </a:ext>
            </a:extLst>
          </p:cNvPr>
          <p:cNvSpPr>
            <a:spLocks noGrp="1"/>
          </p:cNvSpPr>
          <p:nvPr>
            <p:ph idx="1"/>
          </p:nvPr>
        </p:nvSpPr>
        <p:spPr/>
        <p:txBody>
          <a:bodyPr>
            <a:normAutofit/>
          </a:bodyPr>
          <a:lstStyle/>
          <a:p>
            <a:r>
              <a:rPr lang="en-PH" sz="4400" dirty="0">
                <a:solidFill>
                  <a:schemeClr val="bg1"/>
                </a:solidFill>
              </a:rPr>
              <a:t>Right side of net, both courts. Students will work with a partner who tosses the ball so they can practice the spike. Take turns.</a:t>
            </a:r>
          </a:p>
          <a:p>
            <a:r>
              <a:rPr lang="en-PH" sz="4400" dirty="0">
                <a:solidFill>
                  <a:schemeClr val="bg1"/>
                </a:solidFill>
                <a:hlinkClick r:id="rId2"/>
              </a:rPr>
              <a:t>VIDEO</a:t>
            </a:r>
            <a:endParaRPr lang="en-PH" sz="4400" dirty="0">
              <a:solidFill>
                <a:schemeClr val="bg1"/>
              </a:solidFill>
            </a:endParaRPr>
          </a:p>
        </p:txBody>
      </p:sp>
    </p:spTree>
    <p:extLst>
      <p:ext uri="{BB962C8B-B14F-4D97-AF65-F5344CB8AC3E}">
        <p14:creationId xmlns:p14="http://schemas.microsoft.com/office/powerpoint/2010/main" val="1709362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901</Words>
  <Application>Microsoft Office PowerPoint</Application>
  <PresentationFormat>Widescreen</PresentationFormat>
  <Paragraphs>89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Black</vt:lpstr>
      <vt:lpstr>Calibri</vt:lpstr>
      <vt:lpstr>Calibri Light</vt:lpstr>
      <vt:lpstr>Office Theme</vt:lpstr>
      <vt:lpstr>BASIC SKILLS IN VOLLEYBALL</vt:lpstr>
      <vt:lpstr>OBJECTIVES</vt:lpstr>
      <vt:lpstr>PowerPoint Presentation</vt:lpstr>
      <vt:lpstr>PowerPoint Presentation</vt:lpstr>
      <vt:lpstr>Serve Station </vt:lpstr>
      <vt:lpstr>Block Station </vt:lpstr>
      <vt:lpstr>Forearm Pass Station </vt:lpstr>
      <vt:lpstr>Overhand Pass Station </vt:lpstr>
      <vt:lpstr>Spike Station </vt:lpstr>
      <vt:lpstr>ACTUAL GAME</vt:lpstr>
      <vt:lpstr>RUBRICS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cp:revision>
  <dcterms:created xsi:type="dcterms:W3CDTF">2020-01-18T03:01:21Z</dcterms:created>
  <dcterms:modified xsi:type="dcterms:W3CDTF">2020-01-18T04:32:55Z</dcterms:modified>
</cp:coreProperties>
</file>